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7"/>
  </p:notesMasterIdLst>
  <p:sldIdLst>
    <p:sldId id="258" r:id="rId2"/>
    <p:sldId id="288" r:id="rId3"/>
    <p:sldId id="256" r:id="rId4"/>
    <p:sldId id="259" r:id="rId5"/>
    <p:sldId id="260" r:id="rId6"/>
    <p:sldId id="297" r:id="rId7"/>
    <p:sldId id="261" r:id="rId8"/>
    <p:sldId id="298" r:id="rId9"/>
    <p:sldId id="299" r:id="rId10"/>
    <p:sldId id="300" r:id="rId11"/>
    <p:sldId id="262" r:id="rId12"/>
    <p:sldId id="264" r:id="rId13"/>
    <p:sldId id="301" r:id="rId14"/>
    <p:sldId id="265" r:id="rId15"/>
    <p:sldId id="302" r:id="rId16"/>
    <p:sldId id="303" r:id="rId17"/>
    <p:sldId id="305" r:id="rId18"/>
    <p:sldId id="306" r:id="rId19"/>
    <p:sldId id="304" r:id="rId20"/>
    <p:sldId id="307" r:id="rId21"/>
    <p:sldId id="309" r:id="rId22"/>
    <p:sldId id="308" r:id="rId23"/>
    <p:sldId id="310" r:id="rId24"/>
    <p:sldId id="266" r:id="rId25"/>
    <p:sldId id="267" r:id="rId26"/>
    <p:sldId id="311" r:id="rId27"/>
    <p:sldId id="268" r:id="rId28"/>
    <p:sldId id="275" r:id="rId29"/>
    <p:sldId id="273" r:id="rId30"/>
    <p:sldId id="277" r:id="rId31"/>
    <p:sldId id="312" r:id="rId32"/>
    <p:sldId id="318" r:id="rId33"/>
    <p:sldId id="272" r:id="rId34"/>
    <p:sldId id="317" r:id="rId35"/>
    <p:sldId id="281" r:id="rId36"/>
    <p:sldId id="313" r:id="rId37"/>
    <p:sldId id="282" r:id="rId38"/>
    <p:sldId id="319" r:id="rId39"/>
    <p:sldId id="280" r:id="rId40"/>
    <p:sldId id="314" r:id="rId41"/>
    <p:sldId id="271" r:id="rId42"/>
    <p:sldId id="315" r:id="rId43"/>
    <p:sldId id="290" r:id="rId44"/>
    <p:sldId id="283" r:id="rId45"/>
    <p:sldId id="278" r:id="rId46"/>
  </p:sldIdLst>
  <p:sldSz cx="9144000" cy="5143500" type="screen16x9"/>
  <p:notesSz cx="6858000" cy="9144000"/>
  <p:embeddedFontLst>
    <p:embeddedFont>
      <p:font typeface="Barlow" panose="020B0604020202020204" pitchFamily="2" charset="0"/>
      <p:regular r:id="rId48"/>
      <p:bold r:id="rId49"/>
      <p:italic r:id="rId50"/>
      <p:boldItalic r:id="rId51"/>
    </p:embeddedFont>
    <p:embeddedFont>
      <p:font typeface="Barlow Light" panose="00000400000000000000" pitchFamily="2" charset="0"/>
      <p:regular r:id="rId52"/>
      <p:bold r:id="rId53"/>
      <p:italic r:id="rId54"/>
      <p:boldItalic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2" autoAdjust="0"/>
    <p:restoredTop sz="94694"/>
  </p:normalViewPr>
  <p:slideViewPr>
    <p:cSldViewPr snapToGrid="0" snapToObjects="1">
      <p:cViewPr varScale="1">
        <p:scale>
          <a:sx n="107" d="100"/>
          <a:sy n="107" d="100"/>
        </p:scale>
        <p:origin x="4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54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69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824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0770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622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081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947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645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0140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006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8219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52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437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29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33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45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6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78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11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2f7c811e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2f7c811e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72d1cf2b1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72d1cf2b1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73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91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08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HTT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ngall.com/cloud-server-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www.pngall.com/online-payment-png" TargetMode="External"/><Relationship Id="rId5" Type="http://schemas.openxmlformats.org/officeDocument/2006/relationships/image" Target="../media/image10.png"/><Relationship Id="rId4" Type="http://schemas.openxmlformats.org/officeDocument/2006/relationships/hyperlink" Target="http://www.pngall.com/ssl-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technofaq.org/posts/2016/05/protecting-your-company-from-the-threat-of-viruses-and-malwa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pixabay.com/en/firewall-fire-wall-computer-15317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www.pngall.com/ssl-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askleo.com/are-backup-image-files-more-fragile-than-just-having-copies-of-all-the-individual-fi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www.flickr.com/photos/128745475@N07/1889285647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en.wikiversity.org/wiki/File:Warning_icon.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fif"/></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png"/><Relationship Id="rId7"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hyperlink" Target="https://pngimg.com/download/7894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technofaq.org/posts/2019/01/essential-features-of-great-web-hosting-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5.jfi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3"/>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116" name="Google Shape;116;p13"/>
          <p:cNvSpPr txBox="1">
            <a:spLocks noGrp="1"/>
          </p:cNvSpPr>
          <p:nvPr>
            <p:ph type="ctrTitle" idx="4294967295"/>
          </p:nvPr>
        </p:nvSpPr>
        <p:spPr>
          <a:xfrm>
            <a:off x="855300" y="1991850"/>
            <a:ext cx="2192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HELLO!</a:t>
            </a:r>
            <a:endParaRPr sz="4800" dirty="0"/>
          </a:p>
        </p:txBody>
      </p:sp>
      <p:sp>
        <p:nvSpPr>
          <p:cNvPr id="117" name="Google Shape;117;p13"/>
          <p:cNvSpPr txBox="1">
            <a:spLocks noGrp="1"/>
          </p:cNvSpPr>
          <p:nvPr>
            <p:ph type="subTitle" idx="4294967295"/>
          </p:nvPr>
        </p:nvSpPr>
        <p:spPr>
          <a:xfrm>
            <a:off x="2988365" y="1740600"/>
            <a:ext cx="2840100" cy="166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800" dirty="0">
                <a:solidFill>
                  <a:schemeClr val="accent2"/>
                </a:solidFill>
              </a:rPr>
              <a:t>We are Group 4 </a:t>
            </a:r>
            <a:endParaRPr sz="1800" dirty="0">
              <a:solidFill>
                <a:schemeClr val="accent2"/>
              </a:solidFill>
            </a:endParaRPr>
          </a:p>
          <a:p>
            <a:pPr marL="0" lvl="0" indent="0" algn="l" rtl="0">
              <a:spcBef>
                <a:spcPts val="800"/>
              </a:spcBef>
              <a:spcAft>
                <a:spcPts val="0"/>
              </a:spcAft>
              <a:buClr>
                <a:schemeClr val="dk1"/>
              </a:buClr>
              <a:buSzPts val="1100"/>
              <a:buFont typeface="Arial"/>
              <a:buNone/>
            </a:pPr>
            <a:r>
              <a:rPr lang="en" sz="1800" dirty="0">
                <a:solidFill>
                  <a:schemeClr val="accent2"/>
                </a:solidFill>
              </a:rPr>
              <a:t>We are here because we love to give presentations. </a:t>
            </a:r>
            <a:endParaRPr sz="1800" dirty="0">
              <a:solidFill>
                <a:schemeClr val="accent2"/>
              </a:solidFill>
            </a:endParaRPr>
          </a:p>
        </p:txBody>
      </p:sp>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6" name="Google Shape;117;p13">
            <a:extLst>
              <a:ext uri="{FF2B5EF4-FFF2-40B4-BE49-F238E27FC236}">
                <a16:creationId xmlns:a16="http://schemas.microsoft.com/office/drawing/2014/main" id="{11E9EB1C-E80C-468A-93C7-7D308E9496A1}"/>
              </a:ext>
            </a:extLst>
          </p:cNvPr>
          <p:cNvSpPr txBox="1">
            <a:spLocks/>
          </p:cNvSpPr>
          <p:nvPr/>
        </p:nvSpPr>
        <p:spPr>
          <a:xfrm>
            <a:off x="682487" y="3278917"/>
            <a:ext cx="2840100" cy="1662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endParaRPr lang="en-US" sz="18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 Non-repudiation</a:t>
            </a:r>
          </a:p>
        </p:txBody>
      </p:sp>
      <p:sp>
        <p:nvSpPr>
          <p:cNvPr id="163" name="Google Shape;163;p16"/>
          <p:cNvSpPr txBox="1">
            <a:spLocks noGrp="1"/>
          </p:cNvSpPr>
          <p:nvPr>
            <p:ph type="body" idx="1"/>
          </p:nvPr>
        </p:nvSpPr>
        <p:spPr>
          <a:xfrm>
            <a:off x="182351" y="1418733"/>
            <a:ext cx="5424575"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-Repudiation means denial. </a:t>
            </a:r>
          </a:p>
          <a:p>
            <a:pPr marL="76200" lvl="0" indent="0" algn="just" rtl="0">
              <a:spcBef>
                <a:spcPts val="0"/>
              </a:spcBef>
              <a:spcAft>
                <a:spcPts val="0"/>
              </a:spcAft>
              <a:buSzPts val="2400"/>
              <a:buNone/>
            </a:pPr>
            <a:r>
              <a:rPr lang="en-US" sz="1600" dirty="0"/>
              <a:t>-Non-repudiation is a legal principle that instructs players not to deny their actions in a transaction. </a:t>
            </a: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29" name="Grupo 5">
            <a:extLst>
              <a:ext uri="{FF2B5EF4-FFF2-40B4-BE49-F238E27FC236}">
                <a16:creationId xmlns:a16="http://schemas.microsoft.com/office/drawing/2014/main" id="{BB6D7140-BAE2-4C49-948B-34576AE46882}"/>
              </a:ext>
            </a:extLst>
          </p:cNvPr>
          <p:cNvGrpSpPr/>
          <p:nvPr/>
        </p:nvGrpSpPr>
        <p:grpSpPr>
          <a:xfrm>
            <a:off x="5963743" y="941909"/>
            <a:ext cx="2802028" cy="3551005"/>
            <a:chOff x="7013192" y="1552381"/>
            <a:chExt cx="592428" cy="684156"/>
          </a:xfrm>
        </p:grpSpPr>
        <p:sp>
          <p:nvSpPr>
            <p:cNvPr id="30" name="Google Shape;800;p46">
              <a:extLst>
                <a:ext uri="{FF2B5EF4-FFF2-40B4-BE49-F238E27FC236}">
                  <a16:creationId xmlns:a16="http://schemas.microsoft.com/office/drawing/2014/main" id="{2987F2FB-334E-4E4A-ACFA-FE0FAB56A08E}"/>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801;p46">
              <a:extLst>
                <a:ext uri="{FF2B5EF4-FFF2-40B4-BE49-F238E27FC236}">
                  <a16:creationId xmlns:a16="http://schemas.microsoft.com/office/drawing/2014/main" id="{76B29A28-6685-4D9A-90A5-53992F2395BA}"/>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802;p46">
              <a:extLst>
                <a:ext uri="{FF2B5EF4-FFF2-40B4-BE49-F238E27FC236}">
                  <a16:creationId xmlns:a16="http://schemas.microsoft.com/office/drawing/2014/main" id="{2D88D96E-D440-4616-8335-7631E6895127}"/>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803;p46">
              <a:extLst>
                <a:ext uri="{FF2B5EF4-FFF2-40B4-BE49-F238E27FC236}">
                  <a16:creationId xmlns:a16="http://schemas.microsoft.com/office/drawing/2014/main" id="{9E53D088-89DA-4866-A9FA-F99A7A5E4FAE}"/>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804;p46">
              <a:extLst>
                <a:ext uri="{FF2B5EF4-FFF2-40B4-BE49-F238E27FC236}">
                  <a16:creationId xmlns:a16="http://schemas.microsoft.com/office/drawing/2014/main" id="{33BF1A9C-DAEE-43D8-902E-82BDE1FEEBD3}"/>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805;p46">
              <a:extLst>
                <a:ext uri="{FF2B5EF4-FFF2-40B4-BE49-F238E27FC236}">
                  <a16:creationId xmlns:a16="http://schemas.microsoft.com/office/drawing/2014/main" id="{86E15128-ECC2-42E5-AB53-799E1B32FFEC}"/>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06;p46">
              <a:extLst>
                <a:ext uri="{FF2B5EF4-FFF2-40B4-BE49-F238E27FC236}">
                  <a16:creationId xmlns:a16="http://schemas.microsoft.com/office/drawing/2014/main" id="{B2118A9C-FA4E-401F-8720-D109201D063C}"/>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07;p46">
              <a:extLst>
                <a:ext uri="{FF2B5EF4-FFF2-40B4-BE49-F238E27FC236}">
                  <a16:creationId xmlns:a16="http://schemas.microsoft.com/office/drawing/2014/main" id="{7A1BF0F8-5A82-4EB7-8DC5-FD4E9082263E}"/>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08;p46">
              <a:extLst>
                <a:ext uri="{FF2B5EF4-FFF2-40B4-BE49-F238E27FC236}">
                  <a16:creationId xmlns:a16="http://schemas.microsoft.com/office/drawing/2014/main" id="{34FD69D4-D876-403C-84FD-0693E4AB4F7F}"/>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09;p46">
              <a:extLst>
                <a:ext uri="{FF2B5EF4-FFF2-40B4-BE49-F238E27FC236}">
                  <a16:creationId xmlns:a16="http://schemas.microsoft.com/office/drawing/2014/main" id="{1C8596A8-5EA1-468D-8CB7-C754D443FBCB}"/>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10;p46">
              <a:extLst>
                <a:ext uri="{FF2B5EF4-FFF2-40B4-BE49-F238E27FC236}">
                  <a16:creationId xmlns:a16="http://schemas.microsoft.com/office/drawing/2014/main" id="{715D2DDE-9658-4FB7-8AED-634A3C108E84}"/>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11;p46">
              <a:extLst>
                <a:ext uri="{FF2B5EF4-FFF2-40B4-BE49-F238E27FC236}">
                  <a16:creationId xmlns:a16="http://schemas.microsoft.com/office/drawing/2014/main" id="{EE15BE40-F6A2-4700-A349-8B85658CC829}"/>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12;p46">
              <a:extLst>
                <a:ext uri="{FF2B5EF4-FFF2-40B4-BE49-F238E27FC236}">
                  <a16:creationId xmlns:a16="http://schemas.microsoft.com/office/drawing/2014/main" id="{AF493881-2084-498F-BAFC-D5DEE97174F7}"/>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13;p46">
              <a:extLst>
                <a:ext uri="{FF2B5EF4-FFF2-40B4-BE49-F238E27FC236}">
                  <a16:creationId xmlns:a16="http://schemas.microsoft.com/office/drawing/2014/main" id="{A2D2C581-BA75-48AD-8CF8-3B9DB82AB4F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14;p46">
              <a:extLst>
                <a:ext uri="{FF2B5EF4-FFF2-40B4-BE49-F238E27FC236}">
                  <a16:creationId xmlns:a16="http://schemas.microsoft.com/office/drawing/2014/main" id="{243845D6-53CD-40FA-B7D6-1E7DDEFB21EC}"/>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15;p46">
              <a:extLst>
                <a:ext uri="{FF2B5EF4-FFF2-40B4-BE49-F238E27FC236}">
                  <a16:creationId xmlns:a16="http://schemas.microsoft.com/office/drawing/2014/main" id="{3D234FED-04CD-4990-A0E6-41395844F36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16;p46">
              <a:extLst>
                <a:ext uri="{FF2B5EF4-FFF2-40B4-BE49-F238E27FC236}">
                  <a16:creationId xmlns:a16="http://schemas.microsoft.com/office/drawing/2014/main" id="{CD1208CB-04A4-41A4-8008-8E5DBFF7B4A5}"/>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17;p46">
              <a:extLst>
                <a:ext uri="{FF2B5EF4-FFF2-40B4-BE49-F238E27FC236}">
                  <a16:creationId xmlns:a16="http://schemas.microsoft.com/office/drawing/2014/main" id="{302CCA92-EC4E-4766-A693-37A4A41444B0}"/>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18;p46">
              <a:extLst>
                <a:ext uri="{FF2B5EF4-FFF2-40B4-BE49-F238E27FC236}">
                  <a16:creationId xmlns:a16="http://schemas.microsoft.com/office/drawing/2014/main" id="{F97B481B-29D7-4B34-ADDC-F6440D82A005}"/>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19;p46">
              <a:extLst>
                <a:ext uri="{FF2B5EF4-FFF2-40B4-BE49-F238E27FC236}">
                  <a16:creationId xmlns:a16="http://schemas.microsoft.com/office/drawing/2014/main" id="{AD342932-7CF7-4B37-9C75-360C282260BB}"/>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20;p46">
              <a:extLst>
                <a:ext uri="{FF2B5EF4-FFF2-40B4-BE49-F238E27FC236}">
                  <a16:creationId xmlns:a16="http://schemas.microsoft.com/office/drawing/2014/main" id="{22762684-EF73-465A-98F4-C3FA39FF65C3}"/>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21;p46">
              <a:extLst>
                <a:ext uri="{FF2B5EF4-FFF2-40B4-BE49-F238E27FC236}">
                  <a16:creationId xmlns:a16="http://schemas.microsoft.com/office/drawing/2014/main" id="{7AFBED2E-2517-45EC-95FE-CB7606E0EE35}"/>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22;p46">
              <a:extLst>
                <a:ext uri="{FF2B5EF4-FFF2-40B4-BE49-F238E27FC236}">
                  <a16:creationId xmlns:a16="http://schemas.microsoft.com/office/drawing/2014/main" id="{1B9541CC-A984-4081-B320-57A111D02553}"/>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23;p46">
              <a:extLst>
                <a:ext uri="{FF2B5EF4-FFF2-40B4-BE49-F238E27FC236}">
                  <a16:creationId xmlns:a16="http://schemas.microsoft.com/office/drawing/2014/main" id="{FDC8986D-F00D-4742-9929-0A14A6DC92D4}"/>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24;p46">
              <a:extLst>
                <a:ext uri="{FF2B5EF4-FFF2-40B4-BE49-F238E27FC236}">
                  <a16:creationId xmlns:a16="http://schemas.microsoft.com/office/drawing/2014/main" id="{24EF29A4-6564-40EE-B756-AF15507133D6}"/>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25;p46">
              <a:extLst>
                <a:ext uri="{FF2B5EF4-FFF2-40B4-BE49-F238E27FC236}">
                  <a16:creationId xmlns:a16="http://schemas.microsoft.com/office/drawing/2014/main" id="{E2730415-70C8-4AED-BB1D-150A003AF3D8}"/>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2240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24" name="Google Shape;224;p17"/>
          <p:cNvSpPr txBox="1">
            <a:spLocks noGrp="1"/>
          </p:cNvSpPr>
          <p:nvPr>
            <p:ph type="ctrTitle" idx="4294967295"/>
          </p:nvPr>
        </p:nvSpPr>
        <p:spPr>
          <a:xfrm>
            <a:off x="855299" y="1813925"/>
            <a:ext cx="3739013" cy="15156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4800" dirty="0"/>
              <a:t>3.SECURITY COMMON ISSUES IN </a:t>
            </a:r>
            <a:br>
              <a:rPr lang="en-US" sz="4800" dirty="0"/>
            </a:br>
            <a:r>
              <a:rPr lang="en-US" sz="4800" dirty="0">
                <a:solidFill>
                  <a:schemeClr val="accent2">
                    <a:lumMod val="75000"/>
                  </a:schemeClr>
                </a:solidFill>
              </a:rPr>
              <a:t>E-COMMERCE</a:t>
            </a:r>
          </a:p>
        </p:txBody>
      </p:sp>
      <p:grpSp>
        <p:nvGrpSpPr>
          <p:cNvPr id="61" name="Grupo 60">
            <a:extLst>
              <a:ext uri="{FF2B5EF4-FFF2-40B4-BE49-F238E27FC236}">
                <a16:creationId xmlns:a16="http://schemas.microsoft.com/office/drawing/2014/main" id="{9FFAB22B-D793-2D4F-B073-773ACEB505B9}"/>
              </a:ext>
            </a:extLst>
          </p:cNvPr>
          <p:cNvGrpSpPr/>
          <p:nvPr/>
        </p:nvGrpSpPr>
        <p:grpSpPr>
          <a:xfrm>
            <a:off x="5174828" y="491833"/>
            <a:ext cx="3777372" cy="4655473"/>
            <a:chOff x="2522057" y="2360511"/>
            <a:chExt cx="554801" cy="683772"/>
          </a:xfrm>
        </p:grpSpPr>
        <p:sp>
          <p:nvSpPr>
            <p:cNvPr id="62" name="Google Shape;986;p46">
              <a:extLst>
                <a:ext uri="{FF2B5EF4-FFF2-40B4-BE49-F238E27FC236}">
                  <a16:creationId xmlns:a16="http://schemas.microsoft.com/office/drawing/2014/main" id="{4F7AED75-8870-594A-9BF2-56288195E82B}"/>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87;p46">
              <a:extLst>
                <a:ext uri="{FF2B5EF4-FFF2-40B4-BE49-F238E27FC236}">
                  <a16:creationId xmlns:a16="http://schemas.microsoft.com/office/drawing/2014/main" id="{63C7C596-1DF4-034D-9679-040028249AF9}"/>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88;p46">
              <a:extLst>
                <a:ext uri="{FF2B5EF4-FFF2-40B4-BE49-F238E27FC236}">
                  <a16:creationId xmlns:a16="http://schemas.microsoft.com/office/drawing/2014/main" id="{126FB32F-7AEF-ED46-BBFD-0C04DFBE30BD}"/>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89;p46">
              <a:extLst>
                <a:ext uri="{FF2B5EF4-FFF2-40B4-BE49-F238E27FC236}">
                  <a16:creationId xmlns:a16="http://schemas.microsoft.com/office/drawing/2014/main" id="{C545BD45-6B5E-2445-8198-926848537627}"/>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90;p46">
              <a:extLst>
                <a:ext uri="{FF2B5EF4-FFF2-40B4-BE49-F238E27FC236}">
                  <a16:creationId xmlns:a16="http://schemas.microsoft.com/office/drawing/2014/main" id="{4A6B70B2-8A88-7A4E-BA19-25C7722FF28D}"/>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91;p46">
              <a:extLst>
                <a:ext uri="{FF2B5EF4-FFF2-40B4-BE49-F238E27FC236}">
                  <a16:creationId xmlns:a16="http://schemas.microsoft.com/office/drawing/2014/main" id="{715DA607-C3A9-A343-82BD-CA4C480733B4}"/>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92;p46">
              <a:extLst>
                <a:ext uri="{FF2B5EF4-FFF2-40B4-BE49-F238E27FC236}">
                  <a16:creationId xmlns:a16="http://schemas.microsoft.com/office/drawing/2014/main" id="{B00B8D24-021D-084F-BEFA-D6E6EAF482D4}"/>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93;p46">
              <a:extLst>
                <a:ext uri="{FF2B5EF4-FFF2-40B4-BE49-F238E27FC236}">
                  <a16:creationId xmlns:a16="http://schemas.microsoft.com/office/drawing/2014/main" id="{ED3D7B77-F48A-9045-8F91-974803CCB03A}"/>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94;p46">
              <a:extLst>
                <a:ext uri="{FF2B5EF4-FFF2-40B4-BE49-F238E27FC236}">
                  <a16:creationId xmlns:a16="http://schemas.microsoft.com/office/drawing/2014/main" id="{CB5A71EA-5060-9541-85A0-7035B079DC2D}"/>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95;p46">
              <a:extLst>
                <a:ext uri="{FF2B5EF4-FFF2-40B4-BE49-F238E27FC236}">
                  <a16:creationId xmlns:a16="http://schemas.microsoft.com/office/drawing/2014/main" id="{09ED661A-2CD9-5642-A750-F9F69B08C29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96;p46">
              <a:extLst>
                <a:ext uri="{FF2B5EF4-FFF2-40B4-BE49-F238E27FC236}">
                  <a16:creationId xmlns:a16="http://schemas.microsoft.com/office/drawing/2014/main" id="{2370F091-B8B0-BC49-9D0A-0C6290D84A6C}"/>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97;p46">
              <a:extLst>
                <a:ext uri="{FF2B5EF4-FFF2-40B4-BE49-F238E27FC236}">
                  <a16:creationId xmlns:a16="http://schemas.microsoft.com/office/drawing/2014/main" id="{9560CBA4-987C-4640-8175-E6D3C66C91AD}"/>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98;p46">
              <a:extLst>
                <a:ext uri="{FF2B5EF4-FFF2-40B4-BE49-F238E27FC236}">
                  <a16:creationId xmlns:a16="http://schemas.microsoft.com/office/drawing/2014/main" id="{4B90DAA9-EC5E-514C-95A2-CCB511FDC9A3}"/>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99;p46">
              <a:extLst>
                <a:ext uri="{FF2B5EF4-FFF2-40B4-BE49-F238E27FC236}">
                  <a16:creationId xmlns:a16="http://schemas.microsoft.com/office/drawing/2014/main" id="{E294ADE3-A807-3046-B287-7C3DBC95E3AD}"/>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00;p46">
              <a:extLst>
                <a:ext uri="{FF2B5EF4-FFF2-40B4-BE49-F238E27FC236}">
                  <a16:creationId xmlns:a16="http://schemas.microsoft.com/office/drawing/2014/main" id="{66C0336F-1E09-7D47-A286-C7252EA85072}"/>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01;p46">
              <a:extLst>
                <a:ext uri="{FF2B5EF4-FFF2-40B4-BE49-F238E27FC236}">
                  <a16:creationId xmlns:a16="http://schemas.microsoft.com/office/drawing/2014/main" id="{05AF33E7-83CF-6649-9D64-87186AB0CDD8}"/>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02;p46">
              <a:extLst>
                <a:ext uri="{FF2B5EF4-FFF2-40B4-BE49-F238E27FC236}">
                  <a16:creationId xmlns:a16="http://schemas.microsoft.com/office/drawing/2014/main" id="{664843D9-A4A4-504D-BBAE-936E306AC765}"/>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03;p46">
              <a:extLst>
                <a:ext uri="{FF2B5EF4-FFF2-40B4-BE49-F238E27FC236}">
                  <a16:creationId xmlns:a16="http://schemas.microsoft.com/office/drawing/2014/main" id="{FD50584E-D246-EA41-995A-FF2EA9D2CC5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04;p46">
              <a:extLst>
                <a:ext uri="{FF2B5EF4-FFF2-40B4-BE49-F238E27FC236}">
                  <a16:creationId xmlns:a16="http://schemas.microsoft.com/office/drawing/2014/main" id="{9D2202EE-FD5B-D745-A14E-B4F3409848D5}"/>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05;p46">
              <a:extLst>
                <a:ext uri="{FF2B5EF4-FFF2-40B4-BE49-F238E27FC236}">
                  <a16:creationId xmlns:a16="http://schemas.microsoft.com/office/drawing/2014/main" id="{0C1B6230-0E65-F748-9D82-DDF3D443989E}"/>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06;p46">
              <a:extLst>
                <a:ext uri="{FF2B5EF4-FFF2-40B4-BE49-F238E27FC236}">
                  <a16:creationId xmlns:a16="http://schemas.microsoft.com/office/drawing/2014/main" id="{DD7EDD00-BF19-E640-A2F7-A39BE4210FFD}"/>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07;p46">
              <a:extLst>
                <a:ext uri="{FF2B5EF4-FFF2-40B4-BE49-F238E27FC236}">
                  <a16:creationId xmlns:a16="http://schemas.microsoft.com/office/drawing/2014/main" id="{C2F1EF6F-C088-5548-81C2-9380E4E1725F}"/>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08;p46">
              <a:extLst>
                <a:ext uri="{FF2B5EF4-FFF2-40B4-BE49-F238E27FC236}">
                  <a16:creationId xmlns:a16="http://schemas.microsoft.com/office/drawing/2014/main" id="{0443B6D5-F914-7A43-98DB-C95310FEFD85}"/>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09;p46">
              <a:extLst>
                <a:ext uri="{FF2B5EF4-FFF2-40B4-BE49-F238E27FC236}">
                  <a16:creationId xmlns:a16="http://schemas.microsoft.com/office/drawing/2014/main" id="{47405FF1-5A04-3E4E-B39F-0C61B4B8F8AD}"/>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10;p46">
              <a:extLst>
                <a:ext uri="{FF2B5EF4-FFF2-40B4-BE49-F238E27FC236}">
                  <a16:creationId xmlns:a16="http://schemas.microsoft.com/office/drawing/2014/main" id="{DE873AB4-5DB3-3845-BF4F-9DDF7AF18F65}"/>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011;p46">
              <a:extLst>
                <a:ext uri="{FF2B5EF4-FFF2-40B4-BE49-F238E27FC236}">
                  <a16:creationId xmlns:a16="http://schemas.microsoft.com/office/drawing/2014/main" id="{719AFAA1-AB7E-D949-B45A-8AFBE5D9290F}"/>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012;p46">
              <a:extLst>
                <a:ext uri="{FF2B5EF4-FFF2-40B4-BE49-F238E27FC236}">
                  <a16:creationId xmlns:a16="http://schemas.microsoft.com/office/drawing/2014/main" id="{1FB6445E-D3F7-114C-9A6F-6484D0DB1131}"/>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299" y="836000"/>
            <a:ext cx="8229065"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SECURITY ISSUES IN E-COMMERCE</a:t>
            </a:r>
          </a:p>
        </p:txBody>
      </p:sp>
      <p:sp>
        <p:nvSpPr>
          <p:cNvPr id="265" name="Google Shape;265;p19"/>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1.Payment fraud</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4. Bots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SQL injections</a:t>
            </a:r>
          </a:p>
        </p:txBody>
      </p:sp>
      <p:sp>
        <p:nvSpPr>
          <p:cNvPr id="266" name="Google Shape;266;p19"/>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2. Spam</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5. DDoS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XSS cross-page attack</a:t>
            </a:r>
          </a:p>
          <a:p>
            <a:pPr marL="0" lvl="0" indent="0" algn="l" rtl="0">
              <a:spcBef>
                <a:spcPts val="0"/>
              </a:spcBef>
              <a:spcAft>
                <a:spcPts val="0"/>
              </a:spcAft>
              <a:buNone/>
            </a:pPr>
            <a:endParaRPr lang="en-US" dirty="0"/>
          </a:p>
        </p:txBody>
      </p:sp>
      <p:sp>
        <p:nvSpPr>
          <p:cNvPr id="267" name="Google Shape;267;p19"/>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3. Phishing</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6. Brute-force Attack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9. Trojan Horse</a:t>
            </a: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24" name="Google Shape;224;p17"/>
          <p:cNvSpPr txBox="1">
            <a:spLocks noGrp="1"/>
          </p:cNvSpPr>
          <p:nvPr>
            <p:ph type="ctrTitle" idx="4294967295"/>
          </p:nvPr>
        </p:nvSpPr>
        <p:spPr>
          <a:xfrm>
            <a:off x="855299" y="1813925"/>
            <a:ext cx="4515685" cy="15156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4800" dirty="0"/>
              <a:t>4.</a:t>
            </a:r>
            <a:r>
              <a:rPr lang="en-US" sz="4800" dirty="0">
                <a:solidFill>
                  <a:schemeClr val="accent2">
                    <a:lumMod val="75000"/>
                  </a:schemeClr>
                </a:solidFill>
              </a:rPr>
              <a:t>E-COMMERCE</a:t>
            </a:r>
            <a:r>
              <a:rPr lang="en-US" sz="4800" dirty="0"/>
              <a:t> SECURITY SOLUTIONS</a:t>
            </a:r>
          </a:p>
        </p:txBody>
      </p:sp>
      <p:grpSp>
        <p:nvGrpSpPr>
          <p:cNvPr id="32" name="Grupo 8">
            <a:extLst>
              <a:ext uri="{FF2B5EF4-FFF2-40B4-BE49-F238E27FC236}">
                <a16:creationId xmlns:a16="http://schemas.microsoft.com/office/drawing/2014/main" id="{EAA81400-F08C-4145-8082-1BA7D5746807}"/>
              </a:ext>
            </a:extLst>
          </p:cNvPr>
          <p:cNvGrpSpPr/>
          <p:nvPr/>
        </p:nvGrpSpPr>
        <p:grpSpPr>
          <a:xfrm>
            <a:off x="4875034" y="270433"/>
            <a:ext cx="3935853" cy="4410813"/>
            <a:chOff x="3996195" y="2421505"/>
            <a:chExt cx="533131" cy="683680"/>
          </a:xfrm>
        </p:grpSpPr>
        <p:sp>
          <p:nvSpPr>
            <p:cNvPr id="33" name="Google Shape;958;p46">
              <a:extLst>
                <a:ext uri="{FF2B5EF4-FFF2-40B4-BE49-F238E27FC236}">
                  <a16:creationId xmlns:a16="http://schemas.microsoft.com/office/drawing/2014/main" id="{C0230436-2626-48D7-90DB-780CCFF7A24C}"/>
                </a:ext>
              </a:extLst>
            </p:cNvPr>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59;p46">
              <a:extLst>
                <a:ext uri="{FF2B5EF4-FFF2-40B4-BE49-F238E27FC236}">
                  <a16:creationId xmlns:a16="http://schemas.microsoft.com/office/drawing/2014/main" id="{81501048-0441-49DB-960E-DD9A29BC588B}"/>
                </a:ext>
              </a:extLst>
            </p:cNvPr>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60;p46">
              <a:extLst>
                <a:ext uri="{FF2B5EF4-FFF2-40B4-BE49-F238E27FC236}">
                  <a16:creationId xmlns:a16="http://schemas.microsoft.com/office/drawing/2014/main" id="{65792198-EA39-4399-8793-FA2A1C48BDED}"/>
                </a:ext>
              </a:extLst>
            </p:cNvPr>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61;p46">
              <a:extLst>
                <a:ext uri="{FF2B5EF4-FFF2-40B4-BE49-F238E27FC236}">
                  <a16:creationId xmlns:a16="http://schemas.microsoft.com/office/drawing/2014/main" id="{EF25B3A1-1D1D-4303-BFB1-65EEBD0E2EB4}"/>
                </a:ext>
              </a:extLst>
            </p:cNvPr>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62;p46">
              <a:extLst>
                <a:ext uri="{FF2B5EF4-FFF2-40B4-BE49-F238E27FC236}">
                  <a16:creationId xmlns:a16="http://schemas.microsoft.com/office/drawing/2014/main" id="{42A848C0-814E-42B2-B8F0-429AFC52A5A8}"/>
                </a:ext>
              </a:extLst>
            </p:cNvPr>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63;p46">
              <a:extLst>
                <a:ext uri="{FF2B5EF4-FFF2-40B4-BE49-F238E27FC236}">
                  <a16:creationId xmlns:a16="http://schemas.microsoft.com/office/drawing/2014/main" id="{2EB06899-A062-4CAF-9833-0674586FA4C6}"/>
                </a:ext>
              </a:extLst>
            </p:cNvPr>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64;p46">
              <a:extLst>
                <a:ext uri="{FF2B5EF4-FFF2-40B4-BE49-F238E27FC236}">
                  <a16:creationId xmlns:a16="http://schemas.microsoft.com/office/drawing/2014/main" id="{DF1488BF-CBCE-4F1C-B4CF-F666641236DD}"/>
                </a:ext>
              </a:extLst>
            </p:cNvPr>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65;p46">
              <a:extLst>
                <a:ext uri="{FF2B5EF4-FFF2-40B4-BE49-F238E27FC236}">
                  <a16:creationId xmlns:a16="http://schemas.microsoft.com/office/drawing/2014/main" id="{BB4A64E3-0772-41BD-9512-7CF2775E9E41}"/>
                </a:ext>
              </a:extLst>
            </p:cNvPr>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66;p46">
              <a:extLst>
                <a:ext uri="{FF2B5EF4-FFF2-40B4-BE49-F238E27FC236}">
                  <a16:creationId xmlns:a16="http://schemas.microsoft.com/office/drawing/2014/main" id="{2C00A94C-F628-446C-A6DB-59B21E19E5CE}"/>
                </a:ext>
              </a:extLst>
            </p:cNvPr>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67;p46">
              <a:extLst>
                <a:ext uri="{FF2B5EF4-FFF2-40B4-BE49-F238E27FC236}">
                  <a16:creationId xmlns:a16="http://schemas.microsoft.com/office/drawing/2014/main" id="{3AF6F1A1-68E7-4EE7-889E-C528E11924DA}"/>
                </a:ext>
              </a:extLst>
            </p:cNvPr>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68;p46">
              <a:extLst>
                <a:ext uri="{FF2B5EF4-FFF2-40B4-BE49-F238E27FC236}">
                  <a16:creationId xmlns:a16="http://schemas.microsoft.com/office/drawing/2014/main" id="{BE1D6BD6-D8EC-48EA-B6AE-307250205DF2}"/>
                </a:ext>
              </a:extLst>
            </p:cNvPr>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69;p46">
              <a:extLst>
                <a:ext uri="{FF2B5EF4-FFF2-40B4-BE49-F238E27FC236}">
                  <a16:creationId xmlns:a16="http://schemas.microsoft.com/office/drawing/2014/main" id="{9937BB30-FCCA-484E-B67D-9318C8E08A8A}"/>
                </a:ext>
              </a:extLst>
            </p:cNvPr>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70;p46">
              <a:extLst>
                <a:ext uri="{FF2B5EF4-FFF2-40B4-BE49-F238E27FC236}">
                  <a16:creationId xmlns:a16="http://schemas.microsoft.com/office/drawing/2014/main" id="{43FD9C02-6F37-4223-AE6F-AF5D13FB1201}"/>
                </a:ext>
              </a:extLst>
            </p:cNvPr>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71;p46">
              <a:extLst>
                <a:ext uri="{FF2B5EF4-FFF2-40B4-BE49-F238E27FC236}">
                  <a16:creationId xmlns:a16="http://schemas.microsoft.com/office/drawing/2014/main" id="{C3E9C0A7-882A-4C89-B4D5-3972ED448D52}"/>
                </a:ext>
              </a:extLst>
            </p:cNvPr>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72;p46">
              <a:extLst>
                <a:ext uri="{FF2B5EF4-FFF2-40B4-BE49-F238E27FC236}">
                  <a16:creationId xmlns:a16="http://schemas.microsoft.com/office/drawing/2014/main" id="{BD0934F0-C5C3-4AB1-A940-CAEAA2BD5222}"/>
                </a:ext>
              </a:extLst>
            </p:cNvPr>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73;p46">
              <a:extLst>
                <a:ext uri="{FF2B5EF4-FFF2-40B4-BE49-F238E27FC236}">
                  <a16:creationId xmlns:a16="http://schemas.microsoft.com/office/drawing/2014/main" id="{7622E129-2811-4F52-9414-46B95C77CAEC}"/>
                </a:ext>
              </a:extLst>
            </p:cNvPr>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74;p46">
              <a:extLst>
                <a:ext uri="{FF2B5EF4-FFF2-40B4-BE49-F238E27FC236}">
                  <a16:creationId xmlns:a16="http://schemas.microsoft.com/office/drawing/2014/main" id="{AA382FE5-1043-492B-8BEC-E791C979B355}"/>
                </a:ext>
              </a:extLst>
            </p:cNvPr>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75;p46">
              <a:extLst>
                <a:ext uri="{FF2B5EF4-FFF2-40B4-BE49-F238E27FC236}">
                  <a16:creationId xmlns:a16="http://schemas.microsoft.com/office/drawing/2014/main" id="{FF53FFA5-4329-49A2-A347-A5BD4C0558D7}"/>
                </a:ext>
              </a:extLst>
            </p:cNvPr>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76;p46">
              <a:extLst>
                <a:ext uri="{FF2B5EF4-FFF2-40B4-BE49-F238E27FC236}">
                  <a16:creationId xmlns:a16="http://schemas.microsoft.com/office/drawing/2014/main" id="{13047C48-4B15-4BBB-A786-2B7564E3A206}"/>
                </a:ext>
              </a:extLst>
            </p:cNvPr>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77;p46">
              <a:extLst>
                <a:ext uri="{FF2B5EF4-FFF2-40B4-BE49-F238E27FC236}">
                  <a16:creationId xmlns:a16="http://schemas.microsoft.com/office/drawing/2014/main" id="{507D844F-1528-4000-B439-88056C93E36D}"/>
                </a:ext>
              </a:extLst>
            </p:cNvPr>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78;p46">
              <a:extLst>
                <a:ext uri="{FF2B5EF4-FFF2-40B4-BE49-F238E27FC236}">
                  <a16:creationId xmlns:a16="http://schemas.microsoft.com/office/drawing/2014/main" id="{479FFC69-5C13-4E43-B1BF-FB1E36D7B354}"/>
                </a:ext>
              </a:extLst>
            </p:cNvPr>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79;p46">
              <a:extLst>
                <a:ext uri="{FF2B5EF4-FFF2-40B4-BE49-F238E27FC236}">
                  <a16:creationId xmlns:a16="http://schemas.microsoft.com/office/drawing/2014/main" id="{CD4265B9-52C1-4036-9EEA-290E06504979}"/>
                </a:ext>
              </a:extLst>
            </p:cNvPr>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980;p46">
              <a:extLst>
                <a:ext uri="{FF2B5EF4-FFF2-40B4-BE49-F238E27FC236}">
                  <a16:creationId xmlns:a16="http://schemas.microsoft.com/office/drawing/2014/main" id="{0E624B0F-B446-4B61-8AF1-21E40D2BDFFC}"/>
                </a:ext>
              </a:extLst>
            </p:cNvPr>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981;p46">
              <a:extLst>
                <a:ext uri="{FF2B5EF4-FFF2-40B4-BE49-F238E27FC236}">
                  <a16:creationId xmlns:a16="http://schemas.microsoft.com/office/drawing/2014/main" id="{356D91C5-8D3A-4B92-AF0A-2A70E2623B7E}"/>
                </a:ext>
              </a:extLst>
            </p:cNvPr>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982;p46">
              <a:extLst>
                <a:ext uri="{FF2B5EF4-FFF2-40B4-BE49-F238E27FC236}">
                  <a16:creationId xmlns:a16="http://schemas.microsoft.com/office/drawing/2014/main" id="{7CC8FA97-E825-401D-A197-C8C4642DB8A0}"/>
                </a:ext>
              </a:extLst>
            </p:cNvPr>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983;p46">
              <a:extLst>
                <a:ext uri="{FF2B5EF4-FFF2-40B4-BE49-F238E27FC236}">
                  <a16:creationId xmlns:a16="http://schemas.microsoft.com/office/drawing/2014/main" id="{9364501B-83EB-43CF-A7B5-BEF699488371}"/>
                </a:ext>
              </a:extLst>
            </p:cNvPr>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84;p46">
              <a:extLst>
                <a:ext uri="{FF2B5EF4-FFF2-40B4-BE49-F238E27FC236}">
                  <a16:creationId xmlns:a16="http://schemas.microsoft.com/office/drawing/2014/main" id="{67BDFC4C-793A-43C7-9017-8D67CC8676C1}"/>
                </a:ext>
              </a:extLst>
            </p:cNvPr>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4658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0"/>
          <p:cNvPicPr preferRelativeResize="0"/>
          <p:nvPr/>
        </p:nvPicPr>
        <p:blipFill rotWithShape="1">
          <a:blip r:embed="rId3">
            <a:extLst>
              <a:ext uri="{837473B0-CC2E-450A-ABE3-18F120FF3D39}">
                <a1611:picAttrSrcUrl xmlns:a1611="http://schemas.microsoft.com/office/drawing/2016/11/main" r:id="rId4"/>
              </a:ext>
            </a:extLst>
          </a:blip>
          <a:srcRect t="-2438" r="35737" b="-32274"/>
          <a:stretch/>
        </p:blipFill>
        <p:spPr>
          <a:xfrm>
            <a:off x="5970104" y="-66094"/>
            <a:ext cx="3173896" cy="6773814"/>
          </a:xfrm>
          <a:prstGeom prst="rect">
            <a:avLst/>
          </a:prstGeom>
          <a:noFill/>
          <a:ln>
            <a:noFill/>
          </a:ln>
        </p:spPr>
      </p:pic>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4.1. Use HTTPS</a:t>
            </a:r>
          </a:p>
        </p:txBody>
      </p:sp>
      <p:sp>
        <p:nvSpPr>
          <p:cNvPr id="275" name="Google Shape;275;p20"/>
          <p:cNvSpPr txBox="1">
            <a:spLocks noGrp="1"/>
          </p:cNvSpPr>
          <p:nvPr>
            <p:ph type="body" idx="1"/>
          </p:nvPr>
        </p:nvSpPr>
        <p:spPr>
          <a:xfrm>
            <a:off x="484239" y="1353948"/>
            <a:ext cx="4348500"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800" dirty="0"/>
              <a:t>HTTPS is a mandatory standard for all websites, especially e-commerce. The HTTPS protocol helps secure the message transmitted between the server and the client. This not only helps to secure the user's account, but also helps the eCommerce website avoid many risks of attack.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 name="TextBox 1">
            <a:extLst>
              <a:ext uri="{FF2B5EF4-FFF2-40B4-BE49-F238E27FC236}">
                <a16:creationId xmlns:a16="http://schemas.microsoft.com/office/drawing/2014/main" id="{C3257E51-07D2-479E-856F-20EEFC2A28E7}"/>
              </a:ext>
            </a:extLst>
          </p:cNvPr>
          <p:cNvSpPr txBox="1"/>
          <p:nvPr/>
        </p:nvSpPr>
        <p:spPr>
          <a:xfrm>
            <a:off x="6096000" y="5143500"/>
            <a:ext cx="3048000" cy="369332"/>
          </a:xfrm>
          <a:prstGeom prst="rect">
            <a:avLst/>
          </a:prstGeom>
          <a:noFill/>
        </p:spPr>
        <p:txBody>
          <a:bodyPr wrap="square" rtlCol="0">
            <a:spAutoFit/>
          </a:bodyPr>
          <a:lstStyle/>
          <a:p>
            <a:r>
              <a:rPr lang="en-US" sz="900">
                <a:hlinkClick r:id="rId4" tooltip="https://en.wikipedia.org/wiki/HTTPS"/>
              </a:rPr>
              <a:t>This Photo</a:t>
            </a:r>
            <a:r>
              <a:rPr lang="en-US" sz="900"/>
              <a:t> by Unknown Author is licensed under </a:t>
            </a:r>
            <a:r>
              <a:rPr lang="en-US" sz="900">
                <a:hlinkClick r:id="rId5" tooltip="https://creativecommons.org/licenses/by-sa/3.0/"/>
              </a:rPr>
              <a:t>CC BY-SA</a:t>
            </a:r>
            <a:endParaRPr lang="en-US" sz="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0"/>
          <p:cNvPicPr preferRelativeResize="0"/>
          <p:nvPr/>
        </p:nvPicPr>
        <p:blipFill rotWithShape="1">
          <a:blip r:embed="rId3">
            <a:extLst>
              <a:ext uri="{837473B0-CC2E-450A-ABE3-18F120FF3D39}">
                <a1611:picAttrSrcUrl xmlns:a1611="http://schemas.microsoft.com/office/drawing/2016/11/main" r:id="rId4"/>
              </a:ext>
            </a:extLst>
          </a:blip>
          <a:srcRect l="7474" t="-4079" r="3092" b="-32470"/>
          <a:stretch/>
        </p:blipFill>
        <p:spPr>
          <a:xfrm>
            <a:off x="5970104" y="-66094"/>
            <a:ext cx="3173896" cy="6773814"/>
          </a:xfrm>
          <a:prstGeom prst="rect">
            <a:avLst/>
          </a:prstGeom>
          <a:noFill/>
          <a:ln>
            <a:noFill/>
          </a:ln>
        </p:spPr>
      </p:pic>
      <p:sp>
        <p:nvSpPr>
          <p:cNvPr id="274" name="Google Shape;274;p20"/>
          <p:cNvSpPr txBox="1">
            <a:spLocks noGrp="1"/>
          </p:cNvSpPr>
          <p:nvPr>
            <p:ph type="title"/>
          </p:nvPr>
        </p:nvSpPr>
        <p:spPr>
          <a:xfrm>
            <a:off x="855299" y="836000"/>
            <a:ext cx="5048543"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4.2.Server security and admin panel</a:t>
            </a:r>
          </a:p>
        </p:txBody>
      </p:sp>
      <p:sp>
        <p:nvSpPr>
          <p:cNvPr id="275" name="Google Shape;275;p20"/>
          <p:cNvSpPr txBox="1">
            <a:spLocks noGrp="1"/>
          </p:cNvSpPr>
          <p:nvPr>
            <p:ph type="body" idx="1"/>
          </p:nvPr>
        </p:nvSpPr>
        <p:spPr>
          <a:xfrm>
            <a:off x="484239" y="1353948"/>
            <a:ext cx="4348500"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-If you own your own server, end-point security is necessary for all e-commerce websites. In addition, website administrators need to have the knowledge to protect their admin accounts by:</a:t>
            </a:r>
          </a:p>
          <a:p>
            <a:pPr marL="457200" lvl="1" indent="0">
              <a:spcBef>
                <a:spcPts val="0"/>
              </a:spcBef>
              <a:spcAft>
                <a:spcPts val="800"/>
              </a:spcAft>
              <a:buNone/>
            </a:pPr>
            <a:r>
              <a:rPr lang="en-US" sz="1200" dirty="0"/>
              <a:t>•Set difficult passwords, change passwords periodically </a:t>
            </a:r>
          </a:p>
          <a:p>
            <a:pPr marL="457200" lvl="1" indent="0">
              <a:spcBef>
                <a:spcPts val="0"/>
              </a:spcBef>
              <a:spcAft>
                <a:spcPts val="800"/>
              </a:spcAft>
              <a:buNone/>
            </a:pPr>
            <a:r>
              <a:rPr lang="en-US" sz="1200" dirty="0"/>
              <a:t>•Beware of unreliable software, links, emails. </a:t>
            </a:r>
          </a:p>
          <a:p>
            <a:pPr marL="457200" lvl="1" indent="0">
              <a:spcBef>
                <a:spcPts val="0"/>
              </a:spcBef>
              <a:spcAft>
                <a:spcPts val="800"/>
              </a:spcAft>
              <a:buNone/>
            </a:pPr>
            <a:r>
              <a:rPr lang="en-US" sz="1200" dirty="0"/>
              <a:t>• Clear account decentralization. </a:t>
            </a:r>
          </a:p>
          <a:p>
            <a:pPr marL="457200" lvl="1" indent="0">
              <a:spcBef>
                <a:spcPts val="0"/>
              </a:spcBef>
              <a:spcAft>
                <a:spcPts val="800"/>
              </a:spcAft>
              <a:buNone/>
            </a:pPr>
            <a:r>
              <a:rPr lang="en-US" sz="1200" dirty="0"/>
              <a:t>•Set an alert when a strange IP address is logged into the Admin panel.</a:t>
            </a:r>
          </a:p>
          <a:p>
            <a:pPr marL="0" lvl="0" indent="0" algn="just" rtl="0">
              <a:spcBef>
                <a:spcPts val="0"/>
              </a:spcBef>
              <a:spcAft>
                <a:spcPts val="800"/>
              </a:spcAft>
              <a:buNone/>
            </a:pPr>
            <a:r>
              <a:rPr lang="en-US" sz="1200" dirty="0"/>
              <a:t>-Example of setting a password:</a:t>
            </a:r>
          </a:p>
          <a:p>
            <a:pPr marL="457200" lvl="1" indent="0" algn="just">
              <a:spcBef>
                <a:spcPts val="0"/>
              </a:spcBef>
              <a:spcAft>
                <a:spcPts val="800"/>
              </a:spcAft>
              <a:buNone/>
            </a:pPr>
            <a:r>
              <a:rPr lang="en-US" sz="1200" dirty="0"/>
              <a:t>•Less secure password : duckcope123</a:t>
            </a:r>
          </a:p>
          <a:p>
            <a:pPr marL="457200" lvl="1" indent="0" algn="just">
              <a:spcBef>
                <a:spcPts val="0"/>
              </a:spcBef>
              <a:spcAft>
                <a:spcPts val="800"/>
              </a:spcAft>
              <a:buNone/>
            </a:pPr>
            <a:r>
              <a:rPr lang="en-US" sz="1200" dirty="0"/>
              <a:t>•More secure passwords: duckCope@123$$</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C3257E51-07D2-479E-856F-20EEFC2A28E7}"/>
              </a:ext>
            </a:extLst>
          </p:cNvPr>
          <p:cNvSpPr txBox="1"/>
          <p:nvPr/>
        </p:nvSpPr>
        <p:spPr>
          <a:xfrm>
            <a:off x="5970104" y="6707720"/>
            <a:ext cx="3173896" cy="369332"/>
          </a:xfrm>
          <a:prstGeom prst="rect">
            <a:avLst/>
          </a:prstGeom>
          <a:noFill/>
        </p:spPr>
        <p:txBody>
          <a:bodyPr wrap="square" rtlCol="0">
            <a:spAutoFit/>
          </a:bodyPr>
          <a:lstStyle/>
          <a:p>
            <a:r>
              <a:rPr lang="en-US" sz="900">
                <a:hlinkClick r:id="rId4" tooltip="http://www.pngall.com/cloud-server-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4136492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5048543"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4.3. Payment system security</a:t>
            </a:r>
          </a:p>
        </p:txBody>
      </p:sp>
      <p:sp>
        <p:nvSpPr>
          <p:cNvPr id="275" name="Google Shape;275;p20"/>
          <p:cNvSpPr txBox="1">
            <a:spLocks noGrp="1"/>
          </p:cNvSpPr>
          <p:nvPr>
            <p:ph type="body" idx="1"/>
          </p:nvPr>
        </p:nvSpPr>
        <p:spPr>
          <a:xfrm>
            <a:off x="484239" y="1353948"/>
            <a:ext cx="4348500"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To secure the payment gateway, businesses need to comply with the </a:t>
            </a:r>
            <a:r>
              <a:rPr lang="en-US" sz="1200" dirty="0" err="1"/>
              <a:t>followingminimum</a:t>
            </a:r>
            <a:r>
              <a:rPr lang="en-US" sz="1200" dirty="0"/>
              <a:t> standards: </a:t>
            </a:r>
          </a:p>
          <a:p>
            <a:pPr marL="457200" lvl="1" indent="0" algn="just">
              <a:spcBef>
                <a:spcPts val="0"/>
              </a:spcBef>
              <a:spcAft>
                <a:spcPts val="800"/>
              </a:spcAft>
              <a:buNone/>
            </a:pPr>
            <a:r>
              <a:rPr lang="en-US" sz="1200" dirty="0"/>
              <a:t>•</a:t>
            </a:r>
            <a:r>
              <a:rPr lang="en-US" sz="1200" dirty="0" err="1"/>
              <a:t>Ssl</a:t>
            </a:r>
            <a:r>
              <a:rPr lang="en-US" sz="1200" dirty="0"/>
              <a:t> certificate integration encrypts transmission information </a:t>
            </a:r>
          </a:p>
          <a:p>
            <a:pPr marL="457200" lvl="1" indent="0" algn="just">
              <a:spcBef>
                <a:spcPts val="0"/>
              </a:spcBef>
              <a:spcAft>
                <a:spcPts val="800"/>
              </a:spcAft>
              <a:buNone/>
            </a:pPr>
            <a:r>
              <a:rPr lang="en-US" sz="1200" dirty="0"/>
              <a:t>•PCI DSS Security Standard</a:t>
            </a:r>
          </a:p>
          <a:p>
            <a:pPr marL="457200" lvl="1" indent="0" algn="just">
              <a:spcBef>
                <a:spcPts val="0"/>
              </a:spcBef>
              <a:spcAft>
                <a:spcPts val="800"/>
              </a:spcAft>
              <a:buNone/>
            </a:pPr>
            <a:r>
              <a:rPr lang="en-US" sz="1200" dirty="0"/>
              <a:t>•OTP Password</a:t>
            </a:r>
          </a:p>
          <a:p>
            <a:pPr marL="457200" lvl="1" indent="0" algn="just">
              <a:spcBef>
                <a:spcPts val="0"/>
              </a:spcBef>
              <a:spcAft>
                <a:spcPts val="800"/>
              </a:spcAft>
              <a:buNone/>
            </a:pPr>
            <a:r>
              <a:rPr lang="en-US" sz="1200" dirty="0"/>
              <a:t>•128-bit MD5 encryption</a:t>
            </a:r>
          </a:p>
          <a:p>
            <a:pPr marL="457200" lvl="1" indent="0" algn="just">
              <a:spcBef>
                <a:spcPts val="0"/>
              </a:spcBef>
              <a:spcAft>
                <a:spcPts val="800"/>
              </a:spcAft>
              <a:buNone/>
            </a:pPr>
            <a:r>
              <a:rPr lang="en-US" sz="1200" dirty="0"/>
              <a:t>•User token saving mechanism</a:t>
            </a:r>
          </a:p>
          <a:p>
            <a:pPr marL="457200" lvl="1" indent="0" algn="just">
              <a:spcBef>
                <a:spcPts val="0"/>
              </a:spcBef>
              <a:spcAft>
                <a:spcPts val="800"/>
              </a:spcAft>
              <a:buNone/>
            </a:pPr>
            <a:r>
              <a:rPr lang="en-US" sz="1200" dirty="0"/>
              <a:t>•Do not keep the user's card information.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 name="Picture 3" descr="Logo&#10;&#10;Description automatically generated with medium confidence">
            <a:extLst>
              <a:ext uri="{FF2B5EF4-FFF2-40B4-BE49-F238E27FC236}">
                <a16:creationId xmlns:a16="http://schemas.microsoft.com/office/drawing/2014/main" id="{B6E82677-4F29-4C14-818D-1EE74B07DC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07496" y="46550"/>
            <a:ext cx="3733592" cy="104729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973B6F13-6964-49BA-8762-6A540038CB8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44961" y="1093841"/>
            <a:ext cx="3347830" cy="3347830"/>
          </a:xfrm>
          <a:prstGeom prst="rect">
            <a:avLst/>
          </a:prstGeom>
        </p:spPr>
      </p:pic>
    </p:spTree>
    <p:extLst>
      <p:ext uri="{BB962C8B-B14F-4D97-AF65-F5344CB8AC3E}">
        <p14:creationId xmlns:p14="http://schemas.microsoft.com/office/powerpoint/2010/main" val="313568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4.4. Use antivirus and malware </a:t>
            </a:r>
            <a:br>
              <a:rPr lang="en-US" sz="1800" dirty="0"/>
            </a:br>
            <a:r>
              <a:rPr lang="en-US" sz="1800" dirty="0"/>
              <a:t>(End-point security)</a:t>
            </a:r>
          </a:p>
        </p:txBody>
      </p:sp>
      <p:sp>
        <p:nvSpPr>
          <p:cNvPr id="275" name="Google Shape;275;p20"/>
          <p:cNvSpPr txBox="1">
            <a:spLocks noGrp="1"/>
          </p:cNvSpPr>
          <p:nvPr>
            <p:ph type="body" idx="1"/>
          </p:nvPr>
        </p:nvSpPr>
        <p:spPr>
          <a:xfrm>
            <a:off x="855299" y="1389305"/>
            <a:ext cx="2967952"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 End-point security solutions are essential for e-commerce businesses. No business owner wants their company to  be infected with viruses, ransomware, spyware or trojans. Therefore, every working computer needs to be equipped with an effective malware-killing software. Some effective, simple software such as Bitdefender, Windows Defender, Malwarebytes will be potential candidates.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3B2B3238-440D-406C-B5E2-9DB072BE34E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5113135" y="835999"/>
            <a:ext cx="3698929" cy="2690971"/>
          </a:xfrm>
          <a:prstGeom prst="rect">
            <a:avLst/>
          </a:prstGeom>
        </p:spPr>
      </p:pic>
    </p:spTree>
    <p:extLst>
      <p:ext uri="{BB962C8B-B14F-4D97-AF65-F5344CB8AC3E}">
        <p14:creationId xmlns:p14="http://schemas.microsoft.com/office/powerpoint/2010/main" val="776721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4.5. Use a Firewall – Web Application Firewall </a:t>
            </a:r>
          </a:p>
        </p:txBody>
      </p:sp>
      <p:sp>
        <p:nvSpPr>
          <p:cNvPr id="275" name="Google Shape;275;p20"/>
          <p:cNvSpPr txBox="1">
            <a:spLocks noGrp="1"/>
          </p:cNvSpPr>
          <p:nvPr>
            <p:ph type="body" idx="1"/>
          </p:nvPr>
        </p:nvSpPr>
        <p:spPr>
          <a:xfrm>
            <a:off x="855298" y="1889500"/>
            <a:ext cx="4377101"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One of the most effective  ways to secure  an e-commerce website is to use a web firewall. It will help distribute traffic and eliminate malicious traffic accessing the site. This limits the risk of </a:t>
            </a:r>
            <a:r>
              <a:rPr lang="en-US" sz="1200" dirty="0" err="1"/>
              <a:t>ddos</a:t>
            </a:r>
            <a:r>
              <a:rPr lang="en-US" sz="1200" dirty="0"/>
              <a:t> attacks. Firewalls have also proved effective against SQL injection and XSS. One of the most popular firewalls is Cloudflare Firewall, Amazon's AWS WAF.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7" name="Picture 6" descr="Chart&#10;&#10;Description automatically generated with medium confidence">
            <a:extLst>
              <a:ext uri="{FF2B5EF4-FFF2-40B4-BE49-F238E27FC236}">
                <a16:creationId xmlns:a16="http://schemas.microsoft.com/office/drawing/2014/main" id="{E3DFCB53-CD16-4866-A80A-7180C90E1E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67211" y="182050"/>
            <a:ext cx="2370675" cy="4741350"/>
          </a:xfrm>
          <a:prstGeom prst="rect">
            <a:avLst/>
          </a:prstGeom>
        </p:spPr>
      </p:pic>
    </p:spTree>
    <p:extLst>
      <p:ext uri="{BB962C8B-B14F-4D97-AF65-F5344CB8AC3E}">
        <p14:creationId xmlns:p14="http://schemas.microsoft.com/office/powerpoint/2010/main" val="16918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4.6.Advanced SSL Certificate (EV SSL)</a:t>
            </a:r>
          </a:p>
        </p:txBody>
      </p:sp>
      <p:sp>
        <p:nvSpPr>
          <p:cNvPr id="275" name="Google Shape;275;p20"/>
          <p:cNvSpPr txBox="1">
            <a:spLocks noGrp="1"/>
          </p:cNvSpPr>
          <p:nvPr>
            <p:ph type="body" idx="1"/>
          </p:nvPr>
        </p:nvSpPr>
        <p:spPr>
          <a:xfrm>
            <a:off x="855298" y="1889500"/>
            <a:ext cx="4377101"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Large e-commerce websites should use EV SSL instead of a regular SSL certificate. Although the security features of these two types of SSL certificates are the same. But owning AN SSL EV will help e-commerce websites avoid phishing, thereby better protecting consumers.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7" name="Picture 6">
            <a:extLst>
              <a:ext uri="{FF2B5EF4-FFF2-40B4-BE49-F238E27FC236}">
                <a16:creationId xmlns:a16="http://schemas.microsoft.com/office/drawing/2014/main" id="{E3DFCB53-CD16-4866-A80A-7180C90E1E0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167211" y="1120646"/>
            <a:ext cx="2370675" cy="1659472"/>
          </a:xfrm>
          <a:prstGeom prst="rect">
            <a:avLst/>
          </a:prstGeom>
        </p:spPr>
      </p:pic>
    </p:spTree>
    <p:extLst>
      <p:ext uri="{BB962C8B-B14F-4D97-AF65-F5344CB8AC3E}">
        <p14:creationId xmlns:p14="http://schemas.microsoft.com/office/powerpoint/2010/main" val="154270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689" name="Google Shape;689;p4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690" name="Google Shape;690;p43" descr="Hi Broccoli"/>
          <p:cNvPicPr preferRelativeResize="0"/>
          <p:nvPr/>
        </p:nvPicPr>
        <p:blipFill>
          <a:blip r:embed="rId3"/>
          <a:srcRect/>
          <a:stretch/>
        </p:blipFill>
        <p:spPr>
          <a:xfrm>
            <a:off x="855300" y="1759975"/>
            <a:ext cx="1489200" cy="1489200"/>
          </a:xfrm>
          <a:prstGeom prst="ellipse">
            <a:avLst/>
          </a:prstGeom>
          <a:noFill/>
          <a:ln>
            <a:noFill/>
          </a:ln>
        </p:spPr>
      </p:pic>
      <p:sp>
        <p:nvSpPr>
          <p:cNvPr id="691" name="Google Shape;691;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200" b="1" dirty="0">
                <a:solidFill>
                  <a:schemeClr val="dk1"/>
                </a:solidFill>
                <a:latin typeface="Barlow"/>
                <a:ea typeface="Barlow"/>
                <a:cs typeface="Barlow"/>
                <a:sym typeface="Barlow"/>
              </a:rPr>
              <a:t>Nguyễn Đan Trường</a:t>
            </a:r>
            <a:endParaRPr lang="en-US" sz="800" dirty="0">
              <a:solidFill>
                <a:schemeClr val="dk2"/>
              </a:solidFill>
              <a:latin typeface="Barlow"/>
              <a:ea typeface="Barlow"/>
              <a:cs typeface="Barlow"/>
              <a:sym typeface="Barlow"/>
            </a:endParaRPr>
          </a:p>
          <a:p>
            <a:pPr marL="0" lvl="0" indent="0" algn="ctr" rtl="0">
              <a:spcBef>
                <a:spcPts val="400"/>
              </a:spcBef>
              <a:spcAft>
                <a:spcPts val="0"/>
              </a:spcAft>
              <a:buNone/>
            </a:pPr>
            <a:r>
              <a:rPr lang="en" sz="900" dirty="0">
                <a:solidFill>
                  <a:schemeClr val="dk2"/>
                </a:solidFill>
                <a:latin typeface="Barlow"/>
                <a:ea typeface="Barlow"/>
                <a:cs typeface="Barlow"/>
                <a:sym typeface="Barlow"/>
              </a:rPr>
              <a:t>Blue is the colour of the clear sky and the deep sea</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692" name="Google Shape;692;p43" descr="Hi Bee"/>
          <p:cNvPicPr preferRelativeResize="0"/>
          <p:nvPr/>
        </p:nvPicPr>
        <p:blipFill>
          <a:blip r:embed="rId4"/>
          <a:srcRect/>
          <a:stretch/>
        </p:blipFill>
        <p:spPr>
          <a:xfrm>
            <a:off x="2835025" y="1759975"/>
            <a:ext cx="1489200" cy="1489200"/>
          </a:xfrm>
          <a:prstGeom prst="ellipse">
            <a:avLst/>
          </a:prstGeom>
          <a:noFill/>
          <a:ln>
            <a:noFill/>
          </a:ln>
        </p:spPr>
      </p:pic>
      <p:sp>
        <p:nvSpPr>
          <p:cNvPr id="693" name="Google Shape;693;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err="1">
                <a:solidFill>
                  <a:schemeClr val="dk1"/>
                </a:solidFill>
                <a:latin typeface="Barlow"/>
                <a:ea typeface="Barlow"/>
                <a:cs typeface="Barlow"/>
                <a:sym typeface="Barlow"/>
              </a:rPr>
              <a:t>Nguyễn</a:t>
            </a:r>
            <a:r>
              <a:rPr lang="en-US" sz="1200" b="1" dirty="0">
                <a:solidFill>
                  <a:schemeClr val="dk1"/>
                </a:solidFill>
                <a:latin typeface="Barlow"/>
                <a:ea typeface="Barlow"/>
                <a:cs typeface="Barlow"/>
                <a:sym typeface="Barlow"/>
              </a:rPr>
              <a:t> Anh </a:t>
            </a:r>
            <a:r>
              <a:rPr lang="en-US" sz="1200" b="1" dirty="0" err="1">
                <a:solidFill>
                  <a:schemeClr val="dk1"/>
                </a:solidFill>
                <a:latin typeface="Barlow"/>
                <a:ea typeface="Barlow"/>
                <a:cs typeface="Barlow"/>
                <a:sym typeface="Barlow"/>
              </a:rPr>
              <a:t>Đức</a:t>
            </a:r>
            <a:br>
              <a:rPr lang="en-US" dirty="0">
                <a:latin typeface="Barlow"/>
                <a:ea typeface="Barlow"/>
                <a:cs typeface="Barlow"/>
                <a:sym typeface="Barlow"/>
              </a:rPr>
            </a:br>
            <a:r>
              <a:rPr lang="en" sz="900" dirty="0">
                <a:solidFill>
                  <a:schemeClr val="dk2"/>
                </a:solidFill>
                <a:latin typeface="Barlow"/>
                <a:ea typeface="Barlow"/>
                <a:cs typeface="Barlow"/>
                <a:sym typeface="Barlow"/>
              </a:rPr>
              <a:t>Blue is the colour of the clear sky and the deep sea</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694" name="Google Shape;694;p43" descr="Bye Meow"/>
          <p:cNvPicPr preferRelativeResize="0"/>
          <p:nvPr/>
        </p:nvPicPr>
        <p:blipFill>
          <a:blip r:embed="rId5"/>
          <a:srcRect/>
          <a:stretch/>
        </p:blipFill>
        <p:spPr>
          <a:xfrm>
            <a:off x="4814750" y="1759975"/>
            <a:ext cx="1489200" cy="1489200"/>
          </a:xfrm>
          <a:prstGeom prst="ellipse">
            <a:avLst/>
          </a:prstGeom>
          <a:noFill/>
          <a:ln>
            <a:noFill/>
          </a:ln>
        </p:spPr>
      </p:pic>
      <p:sp>
        <p:nvSpPr>
          <p:cNvPr id="695" name="Google Shape;695;p43"/>
          <p:cNvSpPr txBox="1"/>
          <p:nvPr/>
        </p:nvSpPr>
        <p:spPr>
          <a:xfrm>
            <a:off x="4819774" y="3379000"/>
            <a:ext cx="1635269"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200" b="1" dirty="0">
                <a:solidFill>
                  <a:schemeClr val="dk1"/>
                </a:solidFill>
                <a:latin typeface="Barlow"/>
                <a:ea typeface="Barlow"/>
                <a:cs typeface="Barlow"/>
                <a:sym typeface="Barlow"/>
              </a:rPr>
              <a:t>Khúc Nguyễn Huy Cường</a:t>
            </a:r>
            <a:br>
              <a:rPr lang="en" dirty="0">
                <a:latin typeface="Barlow"/>
                <a:ea typeface="Barlow"/>
                <a:cs typeface="Barlow"/>
                <a:sym typeface="Barlow"/>
              </a:rPr>
            </a:br>
            <a:r>
              <a:rPr lang="en" sz="900" dirty="0">
                <a:solidFill>
                  <a:schemeClr val="dk2"/>
                </a:solidFill>
                <a:latin typeface="Barlow"/>
                <a:ea typeface="Barlow"/>
                <a:cs typeface="Barlow"/>
                <a:sym typeface="Barlow"/>
              </a:rPr>
              <a:t>Blue is the colour of the clear sky and the deep sea</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696" name="Google Shape;696;p43" descr="Thumbs Up Chicken"/>
          <p:cNvPicPr preferRelativeResize="0"/>
          <p:nvPr/>
        </p:nvPicPr>
        <p:blipFill>
          <a:blip r:embed="rId6"/>
          <a:srcRect/>
          <a:stretch/>
        </p:blipFill>
        <p:spPr>
          <a:xfrm>
            <a:off x="6794475" y="1759975"/>
            <a:ext cx="1489200" cy="1489200"/>
          </a:xfrm>
          <a:prstGeom prst="ellipse">
            <a:avLst/>
          </a:prstGeom>
          <a:noFill/>
          <a:ln>
            <a:noFill/>
          </a:ln>
        </p:spPr>
      </p:pic>
      <p:sp>
        <p:nvSpPr>
          <p:cNvPr id="697" name="Google Shape;697;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err="1">
                <a:solidFill>
                  <a:schemeClr val="dk1"/>
                </a:solidFill>
                <a:latin typeface="Barlow"/>
                <a:ea typeface="Barlow"/>
                <a:cs typeface="Barlow"/>
                <a:sym typeface="Barlow"/>
              </a:rPr>
              <a:t>Bùi</a:t>
            </a:r>
            <a:r>
              <a:rPr lang="en-US" sz="1200" b="1" dirty="0">
                <a:solidFill>
                  <a:schemeClr val="dk1"/>
                </a:solidFill>
                <a:latin typeface="Barlow"/>
                <a:ea typeface="Barlow"/>
                <a:cs typeface="Barlow"/>
                <a:sym typeface="Barlow"/>
              </a:rPr>
              <a:t> </a:t>
            </a:r>
            <a:r>
              <a:rPr lang="en-US" sz="1200" b="1" dirty="0" err="1">
                <a:solidFill>
                  <a:schemeClr val="dk1"/>
                </a:solidFill>
                <a:latin typeface="Barlow"/>
                <a:ea typeface="Barlow"/>
                <a:cs typeface="Barlow"/>
                <a:sym typeface="Barlow"/>
              </a:rPr>
              <a:t>Hữu</a:t>
            </a:r>
            <a:r>
              <a:rPr lang="en-US" sz="1200" b="1" dirty="0">
                <a:solidFill>
                  <a:schemeClr val="dk1"/>
                </a:solidFill>
                <a:latin typeface="Barlow"/>
                <a:ea typeface="Barlow"/>
                <a:cs typeface="Barlow"/>
                <a:sym typeface="Barlow"/>
              </a:rPr>
              <a:t> </a:t>
            </a:r>
            <a:r>
              <a:rPr lang="en-US" sz="1200" b="1" dirty="0" err="1">
                <a:solidFill>
                  <a:schemeClr val="dk1"/>
                </a:solidFill>
                <a:latin typeface="Barlow"/>
                <a:ea typeface="Barlow"/>
                <a:cs typeface="Barlow"/>
                <a:sym typeface="Barlow"/>
              </a:rPr>
              <a:t>Luận</a:t>
            </a:r>
            <a:endParaRPr sz="800" dirty="0">
              <a:solidFill>
                <a:schemeClr val="dk2"/>
              </a:solidFill>
              <a:latin typeface="Barlow"/>
              <a:ea typeface="Barlow"/>
              <a:cs typeface="Barlow"/>
              <a:sym typeface="Barlow"/>
            </a:endParaRPr>
          </a:p>
          <a:p>
            <a:pPr marL="0" lvl="0" indent="0" algn="ctr" rtl="0">
              <a:spcBef>
                <a:spcPts val="400"/>
              </a:spcBef>
              <a:spcAft>
                <a:spcPts val="0"/>
              </a:spcAft>
              <a:buNone/>
            </a:pPr>
            <a:r>
              <a:rPr lang="en" sz="900" dirty="0">
                <a:solidFill>
                  <a:schemeClr val="dk2"/>
                </a:solidFill>
                <a:latin typeface="Barlow"/>
                <a:ea typeface="Barlow"/>
                <a:cs typeface="Barlow"/>
                <a:sym typeface="Barlow"/>
              </a:rPr>
              <a:t>Blue is the colour of the clear sky and the deep sea</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4.7. Multi-</a:t>
            </a:r>
            <a:r>
              <a:rPr lang="en-US" sz="1800" dirty="0" err="1"/>
              <a:t>storey</a:t>
            </a:r>
            <a:r>
              <a:rPr lang="en-US" sz="1800" dirty="0"/>
              <a:t> security</a:t>
            </a:r>
          </a:p>
        </p:txBody>
      </p:sp>
      <p:sp>
        <p:nvSpPr>
          <p:cNvPr id="275" name="Google Shape;275;p20"/>
          <p:cNvSpPr txBox="1">
            <a:spLocks noGrp="1"/>
          </p:cNvSpPr>
          <p:nvPr>
            <p:ph type="body" idx="1"/>
          </p:nvPr>
        </p:nvSpPr>
        <p:spPr>
          <a:xfrm>
            <a:off x="855298" y="1562928"/>
            <a:ext cx="4377101"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Some argue that just a firewall is enough to combat cybersecurity risks for e-commerce. This is a misconception. In fact, hackers are incredibly sophisticated and intelligent. Leaders, CTO, CISO need to implement security with many different layers, from endpoint solutions to solutions to evaluate network systems from within, penetration testing, or organizing bug bounty programs to mobilize community resources – improving security to the maximum.</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7" name="Picture 6">
            <a:extLst>
              <a:ext uri="{FF2B5EF4-FFF2-40B4-BE49-F238E27FC236}">
                <a16:creationId xmlns:a16="http://schemas.microsoft.com/office/drawing/2014/main" id="{E3DFCB53-CD16-4866-A80A-7180C90E1E07}"/>
              </a:ext>
            </a:extLst>
          </p:cNvPr>
          <p:cNvPicPr>
            <a:picLocks noChangeAspect="1"/>
          </p:cNvPicPr>
          <p:nvPr/>
        </p:nvPicPr>
        <p:blipFill>
          <a:blip r:embed="rId3"/>
          <a:srcRect/>
          <a:stretch/>
        </p:blipFill>
        <p:spPr>
          <a:xfrm>
            <a:off x="5446062" y="1438435"/>
            <a:ext cx="3339077" cy="1747450"/>
          </a:xfrm>
          <a:prstGeom prst="rect">
            <a:avLst/>
          </a:prstGeom>
        </p:spPr>
      </p:pic>
    </p:spTree>
    <p:extLst>
      <p:ext uri="{BB962C8B-B14F-4D97-AF65-F5344CB8AC3E}">
        <p14:creationId xmlns:p14="http://schemas.microsoft.com/office/powerpoint/2010/main" val="377089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4.8. Backup data</a:t>
            </a:r>
          </a:p>
        </p:txBody>
      </p:sp>
      <p:sp>
        <p:nvSpPr>
          <p:cNvPr id="275" name="Google Shape;275;p20"/>
          <p:cNvSpPr txBox="1">
            <a:spLocks noGrp="1"/>
          </p:cNvSpPr>
          <p:nvPr>
            <p:ph type="body" idx="1"/>
          </p:nvPr>
        </p:nvSpPr>
        <p:spPr>
          <a:xfrm>
            <a:off x="499698" y="1359728"/>
            <a:ext cx="4377101"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t>Data backup is a simple but effective solution against attacks or security risks for e-commerce. </a:t>
            </a:r>
          </a:p>
          <a:p>
            <a:pPr marL="0" lvl="0" indent="0" algn="just" rtl="0">
              <a:spcBef>
                <a:spcPts val="0"/>
              </a:spcBef>
              <a:spcAft>
                <a:spcPts val="800"/>
              </a:spcAft>
              <a:buNone/>
            </a:pPr>
            <a:r>
              <a:rPr lang="en-US" sz="1200" dirty="0"/>
              <a:t>Every time the website has a problem that cannot be solved by conventional response measures, you can restore the backup to continue serving users. </a:t>
            </a:r>
          </a:p>
          <a:p>
            <a:pPr marL="0" lvl="0" indent="0" algn="just" rtl="0">
              <a:spcBef>
                <a:spcPts val="0"/>
              </a:spcBef>
              <a:spcAft>
                <a:spcPts val="800"/>
              </a:spcAft>
              <a:buNone/>
            </a:pPr>
            <a:r>
              <a:rPr lang="en-US" sz="1200" dirty="0"/>
              <a:t>The difficulty with backing up data is choosing the right solution for the enterprise size and easily scaled up when needed. </a:t>
            </a:r>
          </a:p>
          <a:p>
            <a:pPr marL="0" lvl="0" indent="0" algn="just" rtl="0">
              <a:spcBef>
                <a:spcPts val="0"/>
              </a:spcBef>
              <a:spcAft>
                <a:spcPts val="800"/>
              </a:spcAft>
              <a:buNone/>
            </a:pPr>
            <a:r>
              <a:rPr lang="en-US" sz="1200" dirty="0"/>
              <a:t>Amazon Web Service's backup service will solve this problem for the majority of businesses. In addition, offline backup should also be taken as a backup when the worst case scenario occurs.</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7" name="Picture 6">
            <a:extLst>
              <a:ext uri="{FF2B5EF4-FFF2-40B4-BE49-F238E27FC236}">
                <a16:creationId xmlns:a16="http://schemas.microsoft.com/office/drawing/2014/main" id="{E3DFCB53-CD16-4866-A80A-7180C90E1E0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241875" y="1438435"/>
            <a:ext cx="1747450" cy="1747450"/>
          </a:xfrm>
          <a:prstGeom prst="rect">
            <a:avLst/>
          </a:prstGeom>
        </p:spPr>
      </p:pic>
    </p:spTree>
    <p:extLst>
      <p:ext uri="{BB962C8B-B14F-4D97-AF65-F5344CB8AC3E}">
        <p14:creationId xmlns:p14="http://schemas.microsoft.com/office/powerpoint/2010/main" val="285237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4.9. Raise security awareness for employees</a:t>
            </a:r>
          </a:p>
        </p:txBody>
      </p:sp>
      <p:sp>
        <p:nvSpPr>
          <p:cNvPr id="275" name="Google Shape;275;p20"/>
          <p:cNvSpPr txBox="1">
            <a:spLocks noGrp="1"/>
          </p:cNvSpPr>
          <p:nvPr>
            <p:ph type="body" idx="1"/>
          </p:nvPr>
        </p:nvSpPr>
        <p:spPr>
          <a:xfrm>
            <a:off x="136841" y="1477363"/>
            <a:ext cx="5110073"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solidFill>
                  <a:srgbClr val="00B0F0"/>
                </a:solidFill>
              </a:rPr>
              <a:t>"The most dangerous technological vulnerability lies in the human factor."</a:t>
            </a:r>
          </a:p>
          <a:p>
            <a:pPr marL="0" lvl="0" indent="0" algn="just" rtl="0">
              <a:spcBef>
                <a:spcPts val="0"/>
              </a:spcBef>
              <a:spcAft>
                <a:spcPts val="800"/>
              </a:spcAft>
              <a:buNone/>
            </a:pPr>
            <a:r>
              <a:rPr lang="en-US" sz="1200" dirty="0"/>
              <a:t>Shark Pham Thanh Hung on Shark Tank Vietnam correctly pointed out the biggest security risk in technology in general and security in particular, which is people. Even if e-commerce is equipped with a solid defense system, a single employee's flaw in the operation can cause hackers to break into the organization and sabotage. That's why organizing short-term training classes on security and internet usage knowledge is important in enhancing the organization's cybersecurity.</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7" name="Picture 6">
            <a:extLst>
              <a:ext uri="{FF2B5EF4-FFF2-40B4-BE49-F238E27FC236}">
                <a16:creationId xmlns:a16="http://schemas.microsoft.com/office/drawing/2014/main" id="{E3DFCB53-CD16-4866-A80A-7180C90E1E0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5805653" y="1438435"/>
            <a:ext cx="2619895" cy="1747450"/>
          </a:xfrm>
          <a:prstGeom prst="rect">
            <a:avLst/>
          </a:prstGeom>
        </p:spPr>
      </p:pic>
    </p:spTree>
    <p:extLst>
      <p:ext uri="{BB962C8B-B14F-4D97-AF65-F5344CB8AC3E}">
        <p14:creationId xmlns:p14="http://schemas.microsoft.com/office/powerpoint/2010/main" val="242646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299" y="836000"/>
            <a:ext cx="7513449"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800" dirty="0"/>
              <a:t>4.10. Warning users and partners </a:t>
            </a:r>
          </a:p>
        </p:txBody>
      </p:sp>
      <p:sp>
        <p:nvSpPr>
          <p:cNvPr id="275" name="Google Shape;275;p20"/>
          <p:cNvSpPr txBox="1">
            <a:spLocks noGrp="1"/>
          </p:cNvSpPr>
          <p:nvPr>
            <p:ph type="body" idx="1"/>
          </p:nvPr>
        </p:nvSpPr>
        <p:spPr>
          <a:xfrm>
            <a:off x="457442" y="1549363"/>
            <a:ext cx="5110073" cy="3033900"/>
          </a:xfrm>
          <a:prstGeom prst="rect">
            <a:avLst/>
          </a:prstGeom>
        </p:spPr>
        <p:txBody>
          <a:bodyPr spcFirstLastPara="1" wrap="square" lIns="0" tIns="0" rIns="0" bIns="0" anchor="t" anchorCtr="0">
            <a:noAutofit/>
          </a:bodyPr>
          <a:lstStyle/>
          <a:p>
            <a:pPr marL="0" lvl="0" indent="0" algn="just" rtl="0">
              <a:spcBef>
                <a:spcPts val="0"/>
              </a:spcBef>
              <a:spcAft>
                <a:spcPts val="800"/>
              </a:spcAft>
              <a:buNone/>
            </a:pPr>
            <a:r>
              <a:rPr lang="en-US" sz="1200" dirty="0">
                <a:solidFill>
                  <a:schemeClr val="tx1"/>
                </a:solidFill>
              </a:rPr>
              <a:t>Sometimes, the risk does not come directly but indirectly from the customers and partners of the e-commerce business. An online travel agency (OTA) like </a:t>
            </a:r>
            <a:r>
              <a:rPr lang="en-US" sz="1200" dirty="0" err="1">
                <a:solidFill>
                  <a:schemeClr val="tx1"/>
                </a:solidFill>
              </a:rPr>
              <a:t>VNtrip</a:t>
            </a:r>
            <a:r>
              <a:rPr lang="en-US" sz="1200" dirty="0">
                <a:solidFill>
                  <a:schemeClr val="tx1"/>
                </a:solidFill>
              </a:rPr>
              <a:t> has hundreds of thousands of users and thousands of hotel partners. These are the channels that attackers can take advantage of to target your own business.</a:t>
            </a:r>
          </a:p>
          <a:p>
            <a:pPr marL="0" lvl="0" indent="0" algn="just" rtl="0">
              <a:spcBef>
                <a:spcPts val="0"/>
              </a:spcBef>
              <a:spcAft>
                <a:spcPts val="800"/>
              </a:spcAft>
              <a:buNone/>
            </a:pPr>
            <a:r>
              <a:rPr lang="en-US" sz="1200" dirty="0">
                <a:solidFill>
                  <a:schemeClr val="tx1"/>
                </a:solidFill>
              </a:rPr>
              <a:t>Therefore, it is necessary to ensure that customers and partners are provided with basic security knowledge to avoid common risks. For example, ask users to set passwords including lowercase - capital letters, a mixture of letters and numbers. Alert users and clients to the latest trends in phishing attacks through push notifications. </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7" name="Picture 6">
            <a:extLst>
              <a:ext uri="{FF2B5EF4-FFF2-40B4-BE49-F238E27FC236}">
                <a16:creationId xmlns:a16="http://schemas.microsoft.com/office/drawing/2014/main" id="{E3DFCB53-CD16-4866-A80A-7180C90E1E0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6131522" y="1438435"/>
            <a:ext cx="1968156" cy="1747450"/>
          </a:xfrm>
          <a:prstGeom prst="rect">
            <a:avLst/>
          </a:prstGeom>
        </p:spPr>
      </p:pic>
    </p:spTree>
    <p:extLst>
      <p:ext uri="{BB962C8B-B14F-4D97-AF65-F5344CB8AC3E}">
        <p14:creationId xmlns:p14="http://schemas.microsoft.com/office/powerpoint/2010/main" val="3648714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300" y="1881750"/>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US" sz="2400" b="1" dirty="0" err="1"/>
              <a:t>II.Payment</a:t>
            </a:r>
            <a:r>
              <a:rPr lang="en-US" sz="2400" b="1" dirty="0"/>
              <a:t> System</a:t>
            </a:r>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288" name="Google Shape;288;p22"/>
          <p:cNvGrpSpPr/>
          <p:nvPr/>
        </p:nvGrpSpPr>
        <p:grpSpPr>
          <a:xfrm>
            <a:off x="855292" y="836003"/>
            <a:ext cx="4036590" cy="3941676"/>
            <a:chOff x="855292" y="912203"/>
            <a:chExt cx="4036590" cy="3941676"/>
          </a:xfrm>
        </p:grpSpPr>
        <p:sp>
          <p:nvSpPr>
            <p:cNvPr id="289" name="Google Shape;289;p22"/>
            <p:cNvSpPr/>
            <p:nvPr/>
          </p:nvSpPr>
          <p:spPr>
            <a:xfrm rot="-6597333">
              <a:off x="2895551" y="4185127"/>
              <a:ext cx="586303" cy="586303"/>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6599386">
              <a:off x="917321" y="1642633"/>
              <a:ext cx="440541" cy="44054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6598839">
              <a:off x="1486366" y="2582084"/>
              <a:ext cx="1199287" cy="1199287"/>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6598620">
              <a:off x="2973641" y="1148863"/>
              <a:ext cx="1681581" cy="168158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rot="-6597866">
              <a:off x="1260554" y="2443316"/>
              <a:ext cx="629106" cy="629106"/>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rot="-6597701">
              <a:off x="1866350" y="1348918"/>
              <a:ext cx="274172" cy="274172"/>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2"/>
          <p:cNvSpPr/>
          <p:nvPr/>
        </p:nvSpPr>
        <p:spPr>
          <a:xfrm>
            <a:off x="3045919" y="1974666"/>
            <a:ext cx="2440200" cy="2440200"/>
          </a:xfrm>
          <a:prstGeom prst="ellipse">
            <a:avLst/>
          </a:prstGeom>
          <a:gradFill>
            <a:gsLst>
              <a:gs pos="0">
                <a:schemeClr val="accent1"/>
              </a:gs>
              <a:gs pos="100000">
                <a:schemeClr val="accent2"/>
              </a:gs>
            </a:gsLst>
            <a:lin ang="0" scaled="0"/>
          </a:gra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6" name="Google Shape;296;p22"/>
          <p:cNvSpPr txBox="1"/>
          <p:nvPr/>
        </p:nvSpPr>
        <p:spPr>
          <a:xfrm>
            <a:off x="3334675" y="2663175"/>
            <a:ext cx="1862700" cy="1163400"/>
          </a:xfrm>
          <a:prstGeom prst="rect">
            <a:avLst/>
          </a:prstGeom>
          <a:noFill/>
          <a:ln>
            <a:noFill/>
          </a:ln>
        </p:spPr>
        <p:txBody>
          <a:bodyPr spcFirstLastPara="1" wrap="square" lIns="91425" tIns="91425" rIns="91425" bIns="91425" anchor="ctr" anchorCtr="0">
            <a:noAutofit/>
          </a:bodyPr>
          <a:lstStyle/>
          <a:p>
            <a:pPr marL="0" marR="0" algn="ctr">
              <a:lnSpc>
                <a:spcPts val="2700"/>
              </a:lnSpc>
              <a:spcBef>
                <a:spcPts val="0"/>
              </a:spcBef>
              <a:spcAft>
                <a:spcPts val="1725"/>
              </a:spcAft>
            </a:pPr>
            <a:r>
              <a:rPr lang="en-US" sz="1800" b="1" dirty="0">
                <a:solidFill>
                  <a:srgbClr val="293340"/>
                </a:solidFill>
                <a:effectLst/>
                <a:latin typeface="Arial" panose="020B0604020202020204" pitchFamily="34" charset="0"/>
                <a:ea typeface="Times New Roman" panose="02020603050405020304" pitchFamily="18" charset="0"/>
                <a:cs typeface="Cordia New" panose="020B0304020202020204" pitchFamily="34" charset="-34"/>
              </a:rPr>
              <a:t>What is an eCommerce payment?</a:t>
            </a:r>
            <a:endParaRPr lang="en-US" sz="1800" dirty="0">
              <a:effectLst/>
              <a:latin typeface="Calibri" panose="020F0502020204030204" pitchFamily="34" charset="0"/>
              <a:ea typeface="SimSun" panose="02010600030101010101" pitchFamily="2" charset="-122"/>
              <a:cs typeface="Cordia New" panose="020B0304020202020204" pitchFamily="34" charset="-34"/>
            </a:endParaRPr>
          </a:p>
        </p:txBody>
      </p:sp>
      <p:sp>
        <p:nvSpPr>
          <p:cNvPr id="297" name="Google Shape;297;p22"/>
          <p:cNvSpPr/>
          <p:nvPr/>
        </p:nvSpPr>
        <p:spPr>
          <a:xfrm>
            <a:off x="2165662" y="1532953"/>
            <a:ext cx="1423800" cy="1423800"/>
          </a:xfrm>
          <a:prstGeom prst="ellipse">
            <a:avLst/>
          </a:prstGeom>
          <a:solidFill>
            <a:schemeClr val="accent1"/>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9" name="Google Shape;299;p22"/>
          <p:cNvSpPr/>
          <p:nvPr/>
        </p:nvSpPr>
        <p:spPr>
          <a:xfrm>
            <a:off x="1824478" y="3097189"/>
            <a:ext cx="1498800" cy="1498800"/>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1" name="Google Shape;301;p22"/>
          <p:cNvSpPr/>
          <p:nvPr/>
        </p:nvSpPr>
        <p:spPr>
          <a:xfrm>
            <a:off x="4486309" y="1349393"/>
            <a:ext cx="1030262" cy="1030262"/>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600" dirty="0"/>
              <a:t>1. How to set up e-Commerce payment and how does</a:t>
            </a:r>
            <a:br>
              <a:rPr lang="en-US" sz="1600" dirty="0"/>
            </a:br>
            <a:r>
              <a:rPr lang="en-US" sz="1600" dirty="0"/>
              <a:t>e-commerce payment work?</a:t>
            </a:r>
          </a:p>
        </p:txBody>
      </p:sp>
      <p:sp>
        <p:nvSpPr>
          <p:cNvPr id="163" name="Google Shape;163;p16"/>
          <p:cNvSpPr txBox="1">
            <a:spLocks noGrp="1"/>
          </p:cNvSpPr>
          <p:nvPr>
            <p:ph type="body" idx="1"/>
          </p:nvPr>
        </p:nvSpPr>
        <p:spPr>
          <a:xfrm>
            <a:off x="403522" y="1341610"/>
            <a:ext cx="5307000"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Requirements of an electronic payment system: To use an electronic payment system, you must have an account (Merchant Account) and a payment gateway.</a:t>
            </a:r>
          </a:p>
          <a:p>
            <a:pPr marL="76200" lvl="0" indent="0" algn="just" rtl="0">
              <a:spcBef>
                <a:spcPts val="0"/>
              </a:spcBef>
              <a:spcAft>
                <a:spcPts val="0"/>
              </a:spcAft>
              <a:buSzPts val="2400"/>
              <a:buNone/>
            </a:pPr>
            <a:r>
              <a:rPr lang="en-US" sz="1600" dirty="0"/>
              <a:t>- Merchant account </a:t>
            </a:r>
          </a:p>
          <a:p>
            <a:pPr marL="76200" lvl="0" indent="0" algn="just" rtl="0">
              <a:spcBef>
                <a:spcPts val="0"/>
              </a:spcBef>
              <a:spcAft>
                <a:spcPts val="0"/>
              </a:spcAft>
              <a:buSzPts val="2400"/>
              <a:buNone/>
            </a:pPr>
            <a:r>
              <a:rPr lang="en-US" sz="1600" dirty="0"/>
              <a:t>- Payment gateway</a:t>
            </a: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0155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7838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2.Preeminent benefits that eCommerce payment brings</a:t>
            </a:r>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12" name="TextBox 11">
            <a:extLst>
              <a:ext uri="{FF2B5EF4-FFF2-40B4-BE49-F238E27FC236}">
                <a16:creationId xmlns:a16="http://schemas.microsoft.com/office/drawing/2014/main" id="{0DED76E3-4F9D-4F0E-8F9B-18DBF0073F94}"/>
              </a:ext>
            </a:extLst>
          </p:cNvPr>
          <p:cNvSpPr txBox="1"/>
          <p:nvPr/>
        </p:nvSpPr>
        <p:spPr>
          <a:xfrm>
            <a:off x="543340" y="1534643"/>
            <a:ext cx="4572000" cy="307777"/>
          </a:xfrm>
          <a:prstGeom prst="rect">
            <a:avLst/>
          </a:prstGeom>
          <a:noFill/>
        </p:spPr>
        <p:txBody>
          <a:bodyPr wrap="square">
            <a:spAutoFit/>
          </a:bodyPr>
          <a:lstStyle/>
          <a:p>
            <a:r>
              <a:rPr lang="en-US" dirty="0">
                <a:solidFill>
                  <a:schemeClr val="tx1"/>
                </a:solidFill>
              </a:rPr>
              <a:t>Fast, convenient, suitable for the market flow</a:t>
            </a:r>
          </a:p>
        </p:txBody>
      </p:sp>
      <p:sp>
        <p:nvSpPr>
          <p:cNvPr id="20" name="TextBox 19">
            <a:extLst>
              <a:ext uri="{FF2B5EF4-FFF2-40B4-BE49-F238E27FC236}">
                <a16:creationId xmlns:a16="http://schemas.microsoft.com/office/drawing/2014/main" id="{3A2E19F0-D449-4A3E-869F-F5EAA213A234}"/>
              </a:ext>
            </a:extLst>
          </p:cNvPr>
          <p:cNvSpPr txBox="1"/>
          <p:nvPr/>
        </p:nvSpPr>
        <p:spPr>
          <a:xfrm>
            <a:off x="4774350" y="1534642"/>
            <a:ext cx="4572000" cy="307777"/>
          </a:xfrm>
          <a:prstGeom prst="rect">
            <a:avLst/>
          </a:prstGeom>
          <a:noFill/>
        </p:spPr>
        <p:txBody>
          <a:bodyPr wrap="square">
            <a:spAutoFit/>
          </a:bodyPr>
          <a:lstStyle/>
          <a:p>
            <a:r>
              <a:rPr lang="en-US" dirty="0">
                <a:solidFill>
                  <a:schemeClr val="tx1"/>
                </a:solidFill>
              </a:rPr>
              <a:t>Easy to monitor and control</a:t>
            </a:r>
          </a:p>
        </p:txBody>
      </p:sp>
      <p:pic>
        <p:nvPicPr>
          <p:cNvPr id="17" name="Picture 16" descr="Chart&#10;&#10;Description automatically generated">
            <a:extLst>
              <a:ext uri="{FF2B5EF4-FFF2-40B4-BE49-F238E27FC236}">
                <a16:creationId xmlns:a16="http://schemas.microsoft.com/office/drawing/2014/main" id="{E3ACC918-48D0-49BD-9710-12746908A19A}"/>
              </a:ext>
            </a:extLst>
          </p:cNvPr>
          <p:cNvPicPr>
            <a:picLocks noChangeAspect="1"/>
          </p:cNvPicPr>
          <p:nvPr/>
        </p:nvPicPr>
        <p:blipFill>
          <a:blip r:embed="rId3"/>
          <a:stretch>
            <a:fillRect/>
          </a:stretch>
        </p:blipFill>
        <p:spPr>
          <a:xfrm>
            <a:off x="675860" y="1894677"/>
            <a:ext cx="3563629" cy="1847996"/>
          </a:xfrm>
          <a:prstGeom prst="rect">
            <a:avLst/>
          </a:prstGeom>
        </p:spPr>
      </p:pic>
      <p:pic>
        <p:nvPicPr>
          <p:cNvPr id="21" name="Picture 20" descr="A picture containing text, electronics, keyboard&#10;&#10;Description automatically generated">
            <a:extLst>
              <a:ext uri="{FF2B5EF4-FFF2-40B4-BE49-F238E27FC236}">
                <a16:creationId xmlns:a16="http://schemas.microsoft.com/office/drawing/2014/main" id="{2AC6D511-D492-453D-9D2C-D2986D671E35}"/>
              </a:ext>
            </a:extLst>
          </p:cNvPr>
          <p:cNvPicPr>
            <a:picLocks noChangeAspect="1"/>
          </p:cNvPicPr>
          <p:nvPr/>
        </p:nvPicPr>
        <p:blipFill>
          <a:blip r:embed="rId4"/>
          <a:stretch>
            <a:fillRect/>
          </a:stretch>
        </p:blipFill>
        <p:spPr>
          <a:xfrm>
            <a:off x="4847189" y="1920331"/>
            <a:ext cx="3918631" cy="1822342"/>
          </a:xfrm>
          <a:prstGeom prst="rect">
            <a:avLst/>
          </a:prstGeom>
        </p:spPr>
      </p:pic>
      <p:grpSp>
        <p:nvGrpSpPr>
          <p:cNvPr id="28" name="Group 27">
            <a:extLst>
              <a:ext uri="{FF2B5EF4-FFF2-40B4-BE49-F238E27FC236}">
                <a16:creationId xmlns:a16="http://schemas.microsoft.com/office/drawing/2014/main" id="{EB17B43D-B3B1-48F4-83E1-B8399CAF447A}"/>
              </a:ext>
            </a:extLst>
          </p:cNvPr>
          <p:cNvGrpSpPr/>
          <p:nvPr/>
        </p:nvGrpSpPr>
        <p:grpSpPr>
          <a:xfrm>
            <a:off x="717429" y="1534643"/>
            <a:ext cx="8374168" cy="1840888"/>
            <a:chOff x="822237" y="3993915"/>
            <a:chExt cx="8374168" cy="1840888"/>
          </a:xfrm>
        </p:grpSpPr>
        <p:grpSp>
          <p:nvGrpSpPr>
            <p:cNvPr id="25" name="Group 24">
              <a:extLst>
                <a:ext uri="{FF2B5EF4-FFF2-40B4-BE49-F238E27FC236}">
                  <a16:creationId xmlns:a16="http://schemas.microsoft.com/office/drawing/2014/main" id="{762074E7-390B-436B-AD17-392F50ED2F16}"/>
                </a:ext>
              </a:extLst>
            </p:cNvPr>
            <p:cNvGrpSpPr/>
            <p:nvPr/>
          </p:nvGrpSpPr>
          <p:grpSpPr>
            <a:xfrm>
              <a:off x="822237" y="3993915"/>
              <a:ext cx="8374168" cy="1840888"/>
              <a:chOff x="822237" y="3993915"/>
              <a:chExt cx="8374168" cy="1840888"/>
            </a:xfrm>
          </p:grpSpPr>
          <p:grpSp>
            <p:nvGrpSpPr>
              <p:cNvPr id="22" name="Group 21">
                <a:extLst>
                  <a:ext uri="{FF2B5EF4-FFF2-40B4-BE49-F238E27FC236}">
                    <a16:creationId xmlns:a16="http://schemas.microsoft.com/office/drawing/2014/main" id="{DCCBF1F2-1999-449F-8666-6EF1C6F5BDB5}"/>
                  </a:ext>
                </a:extLst>
              </p:cNvPr>
              <p:cNvGrpSpPr/>
              <p:nvPr/>
            </p:nvGrpSpPr>
            <p:grpSpPr>
              <a:xfrm>
                <a:off x="822237" y="3993915"/>
                <a:ext cx="8374168" cy="313585"/>
                <a:chOff x="437321" y="4442073"/>
                <a:chExt cx="8374168" cy="313585"/>
              </a:xfrm>
            </p:grpSpPr>
            <p:sp>
              <p:nvSpPr>
                <p:cNvPr id="14" name="TextBox 13">
                  <a:extLst>
                    <a:ext uri="{FF2B5EF4-FFF2-40B4-BE49-F238E27FC236}">
                      <a16:creationId xmlns:a16="http://schemas.microsoft.com/office/drawing/2014/main" id="{83813B2A-B8FF-4900-B5FE-438002AF1F0B}"/>
                    </a:ext>
                  </a:extLst>
                </p:cNvPr>
                <p:cNvSpPr txBox="1"/>
                <p:nvPr/>
              </p:nvSpPr>
              <p:spPr>
                <a:xfrm>
                  <a:off x="4239489" y="4442073"/>
                  <a:ext cx="4572000" cy="307777"/>
                </a:xfrm>
                <a:prstGeom prst="rect">
                  <a:avLst/>
                </a:prstGeom>
                <a:noFill/>
              </p:spPr>
              <p:txBody>
                <a:bodyPr wrap="square">
                  <a:spAutoFit/>
                </a:bodyPr>
                <a:lstStyle/>
                <a:p>
                  <a:r>
                    <a:rPr lang="en-US" dirty="0">
                      <a:solidFill>
                        <a:schemeClr val="tx1"/>
                      </a:solidFill>
                    </a:rPr>
                    <a:t>-Professionalize your online business</a:t>
                  </a:r>
                </a:p>
              </p:txBody>
            </p:sp>
            <p:sp>
              <p:nvSpPr>
                <p:cNvPr id="16" name="TextBox 15">
                  <a:extLst>
                    <a:ext uri="{FF2B5EF4-FFF2-40B4-BE49-F238E27FC236}">
                      <a16:creationId xmlns:a16="http://schemas.microsoft.com/office/drawing/2014/main" id="{37C05BF6-FD34-4EFD-B6F5-EFBB5F413D13}"/>
                    </a:ext>
                  </a:extLst>
                </p:cNvPr>
                <p:cNvSpPr txBox="1"/>
                <p:nvPr/>
              </p:nvSpPr>
              <p:spPr>
                <a:xfrm>
                  <a:off x="437321" y="4447881"/>
                  <a:ext cx="4572000" cy="307777"/>
                </a:xfrm>
                <a:prstGeom prst="rect">
                  <a:avLst/>
                </a:prstGeom>
                <a:noFill/>
              </p:spPr>
              <p:txBody>
                <a:bodyPr wrap="square">
                  <a:spAutoFit/>
                </a:bodyPr>
                <a:lstStyle/>
                <a:p>
                  <a:r>
                    <a:rPr lang="en-US" dirty="0">
                      <a:solidFill>
                        <a:schemeClr val="tx1"/>
                      </a:solidFill>
                    </a:rPr>
                    <a:t>-Limit risks when using cash</a:t>
                  </a:r>
                </a:p>
              </p:txBody>
            </p:sp>
          </p:grpSp>
          <p:pic>
            <p:nvPicPr>
              <p:cNvPr id="24" name="Picture 23" descr="A picture containing diagram&#10;&#10;Description automatically generated">
                <a:extLst>
                  <a:ext uri="{FF2B5EF4-FFF2-40B4-BE49-F238E27FC236}">
                    <a16:creationId xmlns:a16="http://schemas.microsoft.com/office/drawing/2014/main" id="{E1661B91-FFAB-4DB5-A75E-AC031476DA4F}"/>
                  </a:ext>
                </a:extLst>
              </p:cNvPr>
              <p:cNvPicPr>
                <a:picLocks noChangeAspect="1"/>
              </p:cNvPicPr>
              <p:nvPr/>
            </p:nvPicPr>
            <p:blipFill>
              <a:blip r:embed="rId5"/>
              <a:stretch>
                <a:fillRect/>
              </a:stretch>
            </p:blipFill>
            <p:spPr>
              <a:xfrm>
                <a:off x="822237" y="4301692"/>
                <a:ext cx="2920211" cy="1533111"/>
              </a:xfrm>
              <a:prstGeom prst="rect">
                <a:avLst/>
              </a:prstGeom>
            </p:spPr>
          </p:pic>
        </p:grpSp>
        <p:pic>
          <p:nvPicPr>
            <p:cNvPr id="27" name="Picture 26" descr="Diagram&#10;&#10;Description automatically generated">
              <a:extLst>
                <a:ext uri="{FF2B5EF4-FFF2-40B4-BE49-F238E27FC236}">
                  <a16:creationId xmlns:a16="http://schemas.microsoft.com/office/drawing/2014/main" id="{4BDCFC12-8F1C-40C7-959C-AA8A236A2C17}"/>
                </a:ext>
              </a:extLst>
            </p:cNvPr>
            <p:cNvPicPr>
              <a:picLocks noChangeAspect="1"/>
            </p:cNvPicPr>
            <p:nvPr/>
          </p:nvPicPr>
          <p:blipFill>
            <a:blip r:embed="rId6"/>
            <a:stretch>
              <a:fillRect/>
            </a:stretch>
          </p:blipFill>
          <p:spPr>
            <a:xfrm>
              <a:off x="4697896" y="4301692"/>
              <a:ext cx="2920211" cy="152581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xit" presetSubtype="21" fill="hold" grpId="1" nodeType="clickEffect">
                                  <p:stCondLst>
                                    <p:cond delay="0"/>
                                  </p:stCondLst>
                                  <p:childTnLst>
                                    <p:animEffect transition="out" filter="barn(inVertical)">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6" presetClass="exit" presetSubtype="21" fill="hold" nodeType="withEffect">
                                  <p:stCondLst>
                                    <p:cond delay="0"/>
                                  </p:stCondLst>
                                  <p:childTnLst>
                                    <p:animEffect transition="out" filter="barn(inVertical)">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6" presetClass="exit" presetSubtype="21" fill="hold" nodeType="withEffect">
                                  <p:stCondLst>
                                    <p:cond delay="0"/>
                                  </p:stCondLst>
                                  <p:childTnLst>
                                    <p:animEffect transition="out" filter="barn(inVertic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6" presetClass="exit" presetSubtype="21" fill="hold" grpId="1" nodeType="withEffect">
                                  <p:stCondLst>
                                    <p:cond delay="0"/>
                                  </p:stCondLst>
                                  <p:childTnLst>
                                    <p:animEffect transition="out" filter="barn(inVertical)">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xit" presetSubtype="10" fill="hold" nodeType="clickEffect">
                                  <p:stCondLst>
                                    <p:cond delay="0"/>
                                  </p:stCondLst>
                                  <p:childTnLst>
                                    <p:animEffect transition="out" filter="randombar(horizontal)">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body" idx="4294967295"/>
          </p:nvPr>
        </p:nvSpPr>
        <p:spPr>
          <a:xfrm>
            <a:off x="855300" y="373650"/>
            <a:ext cx="2523694"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2600" b="1" dirty="0">
                <a:solidFill>
                  <a:schemeClr val="accent1"/>
                </a:solidFill>
                <a:latin typeface="Barlow"/>
                <a:ea typeface="Barlow"/>
                <a:cs typeface="Barlow"/>
                <a:sym typeface="Barlow"/>
              </a:rPr>
              <a:t>3.Disadvantages of Electronic payment</a:t>
            </a:r>
            <a:endParaRPr lang="en-US" sz="2600" dirty="0"/>
          </a:p>
        </p:txBody>
      </p:sp>
      <p:sp>
        <p:nvSpPr>
          <p:cNvPr id="430" name="Google Shape;430;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31" name="Google Shape;431;p30"/>
          <p:cNvGrpSpPr/>
          <p:nvPr/>
        </p:nvGrpSpPr>
        <p:grpSpPr>
          <a:xfrm>
            <a:off x="5962800" y="373572"/>
            <a:ext cx="2119546" cy="4396359"/>
            <a:chOff x="2547150" y="238125"/>
            <a:chExt cx="2525675" cy="5238750"/>
          </a:xfrm>
        </p:grpSpPr>
        <p:sp>
          <p:nvSpPr>
            <p:cNvPr id="432" name="Google Shape;432;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0"/>
          <p:cNvSpPr txBox="1">
            <a:spLocks noGrp="1"/>
          </p:cNvSpPr>
          <p:nvPr>
            <p:ph type="body" idx="4294967295"/>
          </p:nvPr>
        </p:nvSpPr>
        <p:spPr>
          <a:xfrm>
            <a:off x="3194081" y="373731"/>
            <a:ext cx="2282400" cy="43962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US" sz="1800" dirty="0"/>
              <a:t>-Online Security</a:t>
            </a:r>
          </a:p>
          <a:p>
            <a:pPr marL="0" lvl="0" indent="0" algn="l" rtl="0">
              <a:spcBef>
                <a:spcPts val="0"/>
              </a:spcBef>
              <a:spcAft>
                <a:spcPts val="800"/>
              </a:spcAft>
              <a:buNone/>
            </a:pPr>
            <a:endParaRPr lang="en-US" sz="1800" dirty="0"/>
          </a:p>
          <a:p>
            <a:pPr marL="0" lvl="0" indent="0" algn="l" rtl="0">
              <a:spcBef>
                <a:spcPts val="0"/>
              </a:spcBef>
              <a:spcAft>
                <a:spcPts val="800"/>
              </a:spcAft>
              <a:buNone/>
            </a:pPr>
            <a:endParaRPr lang="en-US" sz="1800" dirty="0"/>
          </a:p>
          <a:p>
            <a:pPr marL="0" lvl="0" indent="0" algn="l" rtl="0">
              <a:spcBef>
                <a:spcPts val="0"/>
              </a:spcBef>
              <a:spcAft>
                <a:spcPts val="800"/>
              </a:spcAft>
              <a:buNone/>
            </a:pPr>
            <a:r>
              <a:rPr lang="en-US" sz="1800" dirty="0"/>
              <a:t>-Missed Errors</a:t>
            </a:r>
          </a:p>
          <a:p>
            <a:pPr marL="0" lvl="0" indent="0" algn="l" rtl="0">
              <a:spcBef>
                <a:spcPts val="0"/>
              </a:spcBef>
              <a:spcAft>
                <a:spcPts val="800"/>
              </a:spcAft>
              <a:buNone/>
            </a:pPr>
            <a:endParaRPr lang="en-US" sz="1800" dirty="0"/>
          </a:p>
          <a:p>
            <a:pPr marL="0" lvl="0" indent="0" algn="l" rtl="0">
              <a:spcBef>
                <a:spcPts val="0"/>
              </a:spcBef>
              <a:spcAft>
                <a:spcPts val="800"/>
              </a:spcAft>
              <a:buNone/>
            </a:pPr>
            <a:endParaRPr lang="en-US" sz="1800" dirty="0"/>
          </a:p>
          <a:p>
            <a:pPr marL="0" lvl="0" indent="0" algn="l" rtl="0">
              <a:spcBef>
                <a:spcPts val="0"/>
              </a:spcBef>
              <a:spcAft>
                <a:spcPts val="800"/>
              </a:spcAft>
              <a:buNone/>
            </a:pPr>
            <a:r>
              <a:rPr lang="en-US" sz="1800" dirty="0"/>
              <a:t>-Fees</a:t>
            </a:r>
          </a:p>
        </p:txBody>
      </p:sp>
      <p:pic>
        <p:nvPicPr>
          <p:cNvPr id="3" name="Picture 2" descr="A picture containing container&#10;&#10;Description automatically generated">
            <a:extLst>
              <a:ext uri="{FF2B5EF4-FFF2-40B4-BE49-F238E27FC236}">
                <a16:creationId xmlns:a16="http://schemas.microsoft.com/office/drawing/2014/main" id="{0F89F170-3E80-4A6D-8609-6283DA405935}"/>
              </a:ext>
            </a:extLst>
          </p:cNvPr>
          <p:cNvPicPr>
            <a:picLocks noChangeAspect="1"/>
          </p:cNvPicPr>
          <p:nvPr/>
        </p:nvPicPr>
        <p:blipFill>
          <a:blip r:embed="rId3"/>
          <a:stretch>
            <a:fillRect/>
          </a:stretch>
        </p:blipFill>
        <p:spPr>
          <a:xfrm>
            <a:off x="6049617" y="744575"/>
            <a:ext cx="1980105" cy="3654349"/>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4.The most popular eCommerce payment methods</a:t>
            </a:r>
          </a:p>
        </p:txBody>
      </p:sp>
      <p:sp>
        <p:nvSpPr>
          <p:cNvPr id="394" name="Google Shape;394;p28"/>
          <p:cNvSpPr txBox="1">
            <a:spLocks noGrp="1"/>
          </p:cNvSpPr>
          <p:nvPr>
            <p:ph type="body" idx="1"/>
          </p:nvPr>
        </p:nvSpPr>
        <p:spPr>
          <a:xfrm>
            <a:off x="3428180" y="1332443"/>
            <a:ext cx="1823421"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Payment by card</a:t>
            </a:r>
            <a:endParaRPr sz="1200" dirty="0"/>
          </a:p>
        </p:txBody>
      </p:sp>
      <p:sp>
        <p:nvSpPr>
          <p:cNvPr id="395" name="Google Shape;395;p28"/>
          <p:cNvSpPr txBox="1">
            <a:spLocks noGrp="1"/>
          </p:cNvSpPr>
          <p:nvPr>
            <p:ph type="body" idx="2"/>
          </p:nvPr>
        </p:nvSpPr>
        <p:spPr>
          <a:xfrm>
            <a:off x="3188077" y="1356178"/>
            <a:ext cx="3200711"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Payment through the gateway</a:t>
            </a:r>
            <a:r>
              <a:rPr lang="en" sz="1200" dirty="0"/>
              <a:t>.</a:t>
            </a:r>
            <a:endParaRPr sz="1200" dirty="0"/>
          </a:p>
        </p:txBody>
      </p:sp>
      <p:sp>
        <p:nvSpPr>
          <p:cNvPr id="396" name="Google Shape;396;p28"/>
          <p:cNvSpPr txBox="1">
            <a:spLocks noGrp="1"/>
          </p:cNvSpPr>
          <p:nvPr>
            <p:ph type="body" idx="3"/>
          </p:nvPr>
        </p:nvSpPr>
        <p:spPr>
          <a:xfrm>
            <a:off x="3105818" y="1386012"/>
            <a:ext cx="2932364" cy="139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Payment by electronic wallet</a:t>
            </a:r>
            <a:endParaRPr sz="1200" dirty="0"/>
          </a:p>
        </p:txBody>
      </p:sp>
      <p:sp>
        <p:nvSpPr>
          <p:cNvPr id="397" name="Google Shape;397;p2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398" name="Google Shape;398;p28"/>
          <p:cNvSpPr txBox="1">
            <a:spLocks noGrp="1"/>
          </p:cNvSpPr>
          <p:nvPr>
            <p:ph type="body" idx="1"/>
          </p:nvPr>
        </p:nvSpPr>
        <p:spPr>
          <a:xfrm>
            <a:off x="3446353" y="1326252"/>
            <a:ext cx="2315700" cy="1394700"/>
          </a:xfrm>
          <a:prstGeom prst="rect">
            <a:avLst/>
          </a:prstGeom>
        </p:spPr>
        <p:txBody>
          <a:bodyPr spcFirstLastPara="1" wrap="square" lIns="0" tIns="0" rIns="0" bIns="0" anchor="t" anchorCtr="0">
            <a:noAutofit/>
          </a:bodyPr>
          <a:lstStyle/>
          <a:p>
            <a:pPr marL="0" lvl="0" indent="0">
              <a:buNone/>
            </a:pPr>
            <a:r>
              <a:rPr lang="en-US" b="1" dirty="0"/>
              <a:t>Via Mobile Banking</a:t>
            </a:r>
            <a:endParaRPr sz="1200" dirty="0"/>
          </a:p>
        </p:txBody>
      </p:sp>
      <p:sp>
        <p:nvSpPr>
          <p:cNvPr id="399" name="Google Shape;399;p28"/>
          <p:cNvSpPr txBox="1">
            <a:spLocks noGrp="1"/>
          </p:cNvSpPr>
          <p:nvPr>
            <p:ph type="body" idx="2"/>
          </p:nvPr>
        </p:nvSpPr>
        <p:spPr>
          <a:xfrm>
            <a:off x="3587220" y="1356178"/>
            <a:ext cx="2315700" cy="1394700"/>
          </a:xfrm>
          <a:prstGeom prst="rect">
            <a:avLst/>
          </a:prstGeom>
        </p:spPr>
        <p:txBody>
          <a:bodyPr spcFirstLastPara="1" wrap="square" lIns="0" tIns="0" rIns="0" bIns="0" anchor="t" anchorCtr="0">
            <a:noAutofit/>
          </a:bodyPr>
          <a:lstStyle/>
          <a:p>
            <a:pPr marL="0" lvl="0" indent="0">
              <a:buNone/>
            </a:pPr>
            <a:r>
              <a:rPr lang="en-US" b="1" dirty="0"/>
              <a:t>Via QR Code</a:t>
            </a:r>
            <a:endParaRPr sz="1200" dirty="0"/>
          </a:p>
        </p:txBody>
      </p:sp>
      <p:pic>
        <p:nvPicPr>
          <p:cNvPr id="3" name="Picture 2" descr="A picture containing text, electronics, display, screenshot&#10;&#10;Description automatically generated">
            <a:extLst>
              <a:ext uri="{FF2B5EF4-FFF2-40B4-BE49-F238E27FC236}">
                <a16:creationId xmlns:a16="http://schemas.microsoft.com/office/drawing/2014/main" id="{3326B98D-C2B6-4427-A0C8-EDE97BF219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70904" y="1875992"/>
            <a:ext cx="3326401" cy="2346760"/>
          </a:xfrm>
          <a:prstGeom prst="rect">
            <a:avLst/>
          </a:prstGeom>
        </p:spPr>
      </p:pic>
      <p:pic>
        <p:nvPicPr>
          <p:cNvPr id="8" name="Picture 7" descr="Diagram&#10;&#10;Description automatically generated">
            <a:extLst>
              <a:ext uri="{FF2B5EF4-FFF2-40B4-BE49-F238E27FC236}">
                <a16:creationId xmlns:a16="http://schemas.microsoft.com/office/drawing/2014/main" id="{9D580EC0-4E64-4552-AA9F-69319581C2EA}"/>
              </a:ext>
            </a:extLst>
          </p:cNvPr>
          <p:cNvPicPr>
            <a:picLocks noChangeAspect="1"/>
          </p:cNvPicPr>
          <p:nvPr/>
        </p:nvPicPr>
        <p:blipFill>
          <a:blip r:embed="rId5"/>
          <a:stretch>
            <a:fillRect/>
          </a:stretch>
        </p:blipFill>
        <p:spPr>
          <a:xfrm>
            <a:off x="3062388" y="1885648"/>
            <a:ext cx="2571750" cy="257175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98BAF3B-53FA-4776-BB1B-9F0E1398DECC}"/>
              </a:ext>
            </a:extLst>
          </p:cNvPr>
          <p:cNvPicPr>
            <a:picLocks noChangeAspect="1"/>
          </p:cNvPicPr>
          <p:nvPr/>
        </p:nvPicPr>
        <p:blipFill>
          <a:blip r:embed="rId6"/>
          <a:stretch>
            <a:fillRect/>
          </a:stretch>
        </p:blipFill>
        <p:spPr>
          <a:xfrm>
            <a:off x="2239108" y="1895873"/>
            <a:ext cx="4665784" cy="1443131"/>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E955662A-F771-43DB-84E8-D2C9086787DD}"/>
              </a:ext>
            </a:extLst>
          </p:cNvPr>
          <p:cNvPicPr>
            <a:picLocks noChangeAspect="1"/>
          </p:cNvPicPr>
          <p:nvPr/>
        </p:nvPicPr>
        <p:blipFill>
          <a:blip r:embed="rId7"/>
          <a:stretch>
            <a:fillRect/>
          </a:stretch>
        </p:blipFill>
        <p:spPr>
          <a:xfrm>
            <a:off x="2425518" y="1791114"/>
            <a:ext cx="4178830" cy="2100864"/>
          </a:xfrm>
          <a:prstGeom prst="rect">
            <a:avLst/>
          </a:prstGeom>
        </p:spPr>
      </p:pic>
      <p:pic>
        <p:nvPicPr>
          <p:cNvPr id="14" name="Picture 13" descr="Qr code&#10;&#10;Description automatically generated">
            <a:extLst>
              <a:ext uri="{FF2B5EF4-FFF2-40B4-BE49-F238E27FC236}">
                <a16:creationId xmlns:a16="http://schemas.microsoft.com/office/drawing/2014/main" id="{389364C1-D665-46C3-AA7E-2E09E185FD3F}"/>
              </a:ext>
            </a:extLst>
          </p:cNvPr>
          <p:cNvPicPr>
            <a:picLocks noChangeAspect="1"/>
          </p:cNvPicPr>
          <p:nvPr/>
        </p:nvPicPr>
        <p:blipFill>
          <a:blip r:embed="rId8"/>
          <a:stretch>
            <a:fillRect/>
          </a:stretch>
        </p:blipFill>
        <p:spPr>
          <a:xfrm>
            <a:off x="2291406" y="1805677"/>
            <a:ext cx="3611514" cy="18904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4">
                                            <p:txEl>
                                              <p:pRg st="0" end="0"/>
                                            </p:txEl>
                                          </p:spTgt>
                                        </p:tgtEl>
                                        <p:attrNameLst>
                                          <p:attrName>style.visibility</p:attrName>
                                        </p:attrNameLst>
                                      </p:cBhvr>
                                      <p:to>
                                        <p:strVal val="visible"/>
                                      </p:to>
                                    </p:set>
                                    <p:anim calcmode="lin" valueType="num">
                                      <p:cBhvr additive="base">
                                        <p:cTn id="11" dur="500" fill="hold"/>
                                        <p:tgtEl>
                                          <p:spTgt spid="39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94">
                                            <p:txEl>
                                              <p:pRg st="0" end="0"/>
                                            </p:txEl>
                                          </p:spTgt>
                                        </p:tgtEl>
                                      </p:cBhvr>
                                    </p:animEffect>
                                    <p:set>
                                      <p:cBhvr>
                                        <p:cTn id="20" dur="1" fill="hold">
                                          <p:stCondLst>
                                            <p:cond delay="499"/>
                                          </p:stCondLst>
                                        </p:cTn>
                                        <p:tgtEl>
                                          <p:spTgt spid="394">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95">
                                            <p:txEl>
                                              <p:pRg st="0" end="0"/>
                                            </p:txEl>
                                          </p:spTgt>
                                        </p:tgtEl>
                                        <p:attrNameLst>
                                          <p:attrName>style.visibility</p:attrName>
                                        </p:attrNameLst>
                                      </p:cBhvr>
                                      <p:to>
                                        <p:strVal val="visible"/>
                                      </p:to>
                                    </p:set>
                                    <p:animEffect transition="in" filter="wheel(1)">
                                      <p:cBhvr>
                                        <p:cTn id="25" dur="2000"/>
                                        <p:tgtEl>
                                          <p:spTgt spid="395">
                                            <p:txEl>
                                              <p:pRg st="0" end="0"/>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395">
                                            <p:txEl>
                                              <p:pRg st="0" end="0"/>
                                            </p:txEl>
                                          </p:spTgt>
                                        </p:tgtEl>
                                      </p:cBhvr>
                                    </p:animEffect>
                                    <p:set>
                                      <p:cBhvr>
                                        <p:cTn id="33" dur="1" fill="hold">
                                          <p:stCondLst>
                                            <p:cond delay="499"/>
                                          </p:stCondLst>
                                        </p:cTn>
                                        <p:tgtEl>
                                          <p:spTgt spid="395">
                                            <p:txEl>
                                              <p:pRg st="0" end="0"/>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96">
                                            <p:txEl>
                                              <p:pRg st="0" end="0"/>
                                            </p:txEl>
                                          </p:spTgt>
                                        </p:tgtEl>
                                        <p:attrNameLst>
                                          <p:attrName>style.visibility</p:attrName>
                                        </p:attrNameLst>
                                      </p:cBhvr>
                                      <p:to>
                                        <p:strVal val="visible"/>
                                      </p:to>
                                    </p:set>
                                    <p:anim calcmode="lin" valueType="num">
                                      <p:cBhvr>
                                        <p:cTn id="41" dur="500" fill="hold"/>
                                        <p:tgtEl>
                                          <p:spTgt spid="39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96">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96">
                                            <p:txEl>
                                              <p:pRg st="0" end="0"/>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396">
                                            <p:txEl>
                                              <p:pRg st="0" end="0"/>
                                            </p:txEl>
                                          </p:spTgt>
                                        </p:tgtEl>
                                        <p:attrNameLst>
                                          <p:attrName>ppt_x</p:attrName>
                                        </p:attrNameLst>
                                      </p:cBhvr>
                                      <p:tavLst>
                                        <p:tav tm="0">
                                          <p:val>
                                            <p:strVal val="ppt_x"/>
                                          </p:val>
                                        </p:tav>
                                        <p:tav tm="100000">
                                          <p:val>
                                            <p:strVal val="ppt_x"/>
                                          </p:val>
                                        </p:tav>
                                      </p:tavLst>
                                    </p:anim>
                                    <p:anim calcmode="lin" valueType="num">
                                      <p:cBhvr additive="base">
                                        <p:cTn id="53" dur="500"/>
                                        <p:tgtEl>
                                          <p:spTgt spid="396">
                                            <p:txEl>
                                              <p:pRg st="0" end="0"/>
                                            </p:txEl>
                                          </p:spTgt>
                                        </p:tgtEl>
                                        <p:attrNameLst>
                                          <p:attrName>ppt_y</p:attrName>
                                        </p:attrNameLst>
                                      </p:cBhvr>
                                      <p:tavLst>
                                        <p:tav tm="0">
                                          <p:val>
                                            <p:strVal val="ppt_y"/>
                                          </p:val>
                                        </p:tav>
                                        <p:tav tm="100000">
                                          <p:val>
                                            <p:strVal val="1+ppt_h/2"/>
                                          </p:val>
                                        </p:tav>
                                      </p:tavLst>
                                    </p:anim>
                                    <p:set>
                                      <p:cBhvr>
                                        <p:cTn id="54" dur="1" fill="hold">
                                          <p:stCondLst>
                                            <p:cond delay="499"/>
                                          </p:stCondLst>
                                        </p:cTn>
                                        <p:tgtEl>
                                          <p:spTgt spid="396">
                                            <p:txEl>
                                              <p:pRg st="0" end="0"/>
                                            </p:txEl>
                                          </p:spTgt>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10"/>
                                        </p:tgtEl>
                                        <p:attrNameLst>
                                          <p:attrName>ppt_x</p:attrName>
                                        </p:attrNameLst>
                                      </p:cBhvr>
                                      <p:tavLst>
                                        <p:tav tm="0">
                                          <p:val>
                                            <p:strVal val="ppt_x"/>
                                          </p:val>
                                        </p:tav>
                                        <p:tav tm="100000">
                                          <p:val>
                                            <p:strVal val="ppt_x"/>
                                          </p:val>
                                        </p:tav>
                                      </p:tavLst>
                                    </p:anim>
                                    <p:anim calcmode="lin" valueType="num">
                                      <p:cBhvr additive="base">
                                        <p:cTn id="57" dur="500"/>
                                        <p:tgtEl>
                                          <p:spTgt spid="10"/>
                                        </p:tgtEl>
                                        <p:attrNameLst>
                                          <p:attrName>ppt_y</p:attrName>
                                        </p:attrNameLst>
                                      </p:cBhvr>
                                      <p:tavLst>
                                        <p:tav tm="0">
                                          <p:val>
                                            <p:strVal val="ppt_y"/>
                                          </p:val>
                                        </p:tav>
                                        <p:tav tm="100000">
                                          <p:val>
                                            <p:strVal val="1+ppt_h/2"/>
                                          </p:val>
                                        </p:tav>
                                      </p:tavLst>
                                    </p:anim>
                                    <p:set>
                                      <p:cBhvr>
                                        <p:cTn id="58" dur="1" fill="hold">
                                          <p:stCondLst>
                                            <p:cond delay="4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8">
                                            <p:txEl>
                                              <p:pRg st="0" end="0"/>
                                            </p:txEl>
                                          </p:spTgt>
                                        </p:tgtEl>
                                        <p:attrNameLst>
                                          <p:attrName>style.visibility</p:attrName>
                                        </p:attrNameLst>
                                      </p:cBhvr>
                                      <p:to>
                                        <p:strVal val="visible"/>
                                      </p:to>
                                    </p:set>
                                    <p:anim calcmode="lin" valueType="num">
                                      <p:cBhvr>
                                        <p:cTn id="69" dur="1000" fill="hold"/>
                                        <p:tgtEl>
                                          <p:spTgt spid="398">
                                            <p:txEl>
                                              <p:pRg st="0" end="0"/>
                                            </p:txEl>
                                          </p:spTgt>
                                        </p:tgtEl>
                                        <p:attrNameLst>
                                          <p:attrName>ppt_w</p:attrName>
                                        </p:attrNameLst>
                                      </p:cBhvr>
                                      <p:tavLst>
                                        <p:tav tm="0">
                                          <p:val>
                                            <p:fltVal val="0"/>
                                          </p:val>
                                        </p:tav>
                                        <p:tav tm="100000">
                                          <p:val>
                                            <p:strVal val="#ppt_w"/>
                                          </p:val>
                                        </p:tav>
                                      </p:tavLst>
                                    </p:anim>
                                    <p:anim calcmode="lin" valueType="num">
                                      <p:cBhvr>
                                        <p:cTn id="70" dur="1000" fill="hold"/>
                                        <p:tgtEl>
                                          <p:spTgt spid="398">
                                            <p:txEl>
                                              <p:pRg st="0" end="0"/>
                                            </p:txEl>
                                          </p:spTgt>
                                        </p:tgtEl>
                                        <p:attrNameLst>
                                          <p:attrName>ppt_h</p:attrName>
                                        </p:attrNameLst>
                                      </p:cBhvr>
                                      <p:tavLst>
                                        <p:tav tm="0">
                                          <p:val>
                                            <p:fltVal val="0"/>
                                          </p:val>
                                        </p:tav>
                                        <p:tav tm="100000">
                                          <p:val>
                                            <p:strVal val="#ppt_h"/>
                                          </p:val>
                                        </p:tav>
                                      </p:tavLst>
                                    </p:anim>
                                    <p:anim calcmode="lin" valueType="num">
                                      <p:cBhvr>
                                        <p:cTn id="71" dur="1000" fill="hold"/>
                                        <p:tgtEl>
                                          <p:spTgt spid="398">
                                            <p:txEl>
                                              <p:pRg st="0" end="0"/>
                                            </p:txEl>
                                          </p:spTgt>
                                        </p:tgtEl>
                                        <p:attrNameLst>
                                          <p:attrName>style.rotation</p:attrName>
                                        </p:attrNameLst>
                                      </p:cBhvr>
                                      <p:tavLst>
                                        <p:tav tm="0">
                                          <p:val>
                                            <p:fltVal val="90"/>
                                          </p:val>
                                        </p:tav>
                                        <p:tav tm="100000">
                                          <p:val>
                                            <p:fltVal val="0"/>
                                          </p:val>
                                        </p:tav>
                                      </p:tavLst>
                                    </p:anim>
                                    <p:animEffect transition="in" filter="fade">
                                      <p:cBhvr>
                                        <p:cTn id="72" dur="1000"/>
                                        <p:tgtEl>
                                          <p:spTgt spid="39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6" presetClass="exit" presetSubtype="0" fill="hold" nodeType="clickEffect">
                                  <p:stCondLst>
                                    <p:cond delay="0"/>
                                  </p:stCondLst>
                                  <p:childTnLst>
                                    <p:animEffect transition="out" filter="wipe(down)">
                                      <p:cBhvr>
                                        <p:cTn id="76" dur="180" accel="50000">
                                          <p:stCondLst>
                                            <p:cond delay="1820"/>
                                          </p:stCondLst>
                                        </p:cTn>
                                        <p:tgtEl>
                                          <p:spTgt spid="12"/>
                                        </p:tgtEl>
                                      </p:cBhvr>
                                    </p:animEffect>
                                    <p:anim calcmode="lin" valueType="num">
                                      <p:cBhvr>
                                        <p:cTn id="77"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78"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79"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0"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1"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2"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3"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84" dur="26">
                                          <p:stCondLst>
                                            <p:cond delay="620"/>
                                          </p:stCondLst>
                                        </p:cTn>
                                        <p:tgtEl>
                                          <p:spTgt spid="12"/>
                                        </p:tgtEl>
                                      </p:cBhvr>
                                      <p:to x="100000" y="60000"/>
                                    </p:animScale>
                                    <p:animScale>
                                      <p:cBhvr>
                                        <p:cTn id="85" dur="166" decel="50000">
                                          <p:stCondLst>
                                            <p:cond delay="646"/>
                                          </p:stCondLst>
                                        </p:cTn>
                                        <p:tgtEl>
                                          <p:spTgt spid="12"/>
                                        </p:tgtEl>
                                      </p:cBhvr>
                                      <p:to x="100000" y="100000"/>
                                    </p:animScale>
                                    <p:animScale>
                                      <p:cBhvr>
                                        <p:cTn id="86" dur="26">
                                          <p:stCondLst>
                                            <p:cond delay="1312"/>
                                          </p:stCondLst>
                                        </p:cTn>
                                        <p:tgtEl>
                                          <p:spTgt spid="12"/>
                                        </p:tgtEl>
                                      </p:cBhvr>
                                      <p:to x="100000" y="80000"/>
                                    </p:animScale>
                                    <p:animScale>
                                      <p:cBhvr>
                                        <p:cTn id="87" dur="166" decel="50000">
                                          <p:stCondLst>
                                            <p:cond delay="1338"/>
                                          </p:stCondLst>
                                        </p:cTn>
                                        <p:tgtEl>
                                          <p:spTgt spid="12"/>
                                        </p:tgtEl>
                                      </p:cBhvr>
                                      <p:to x="100000" y="100000"/>
                                    </p:animScale>
                                    <p:animScale>
                                      <p:cBhvr>
                                        <p:cTn id="88" dur="26">
                                          <p:stCondLst>
                                            <p:cond delay="1642"/>
                                          </p:stCondLst>
                                        </p:cTn>
                                        <p:tgtEl>
                                          <p:spTgt spid="12"/>
                                        </p:tgtEl>
                                      </p:cBhvr>
                                      <p:to x="100000" y="90000"/>
                                    </p:animScale>
                                    <p:animScale>
                                      <p:cBhvr>
                                        <p:cTn id="89" dur="166" decel="50000">
                                          <p:stCondLst>
                                            <p:cond delay="1668"/>
                                          </p:stCondLst>
                                        </p:cTn>
                                        <p:tgtEl>
                                          <p:spTgt spid="12"/>
                                        </p:tgtEl>
                                      </p:cBhvr>
                                      <p:to x="100000" y="100000"/>
                                    </p:animScale>
                                    <p:animScale>
                                      <p:cBhvr>
                                        <p:cTn id="90" dur="26">
                                          <p:stCondLst>
                                            <p:cond delay="1808"/>
                                          </p:stCondLst>
                                        </p:cTn>
                                        <p:tgtEl>
                                          <p:spTgt spid="12"/>
                                        </p:tgtEl>
                                      </p:cBhvr>
                                      <p:to x="100000" y="95000"/>
                                    </p:animScale>
                                    <p:animScale>
                                      <p:cBhvr>
                                        <p:cTn id="91" dur="166" decel="50000">
                                          <p:stCondLst>
                                            <p:cond delay="1834"/>
                                          </p:stCondLst>
                                        </p:cTn>
                                        <p:tgtEl>
                                          <p:spTgt spid="12"/>
                                        </p:tgtEl>
                                      </p:cBhvr>
                                      <p:to x="100000" y="100000"/>
                                    </p:animScale>
                                    <p:set>
                                      <p:cBhvr>
                                        <p:cTn id="92" dur="1" fill="hold">
                                          <p:stCondLst>
                                            <p:cond delay="1999"/>
                                          </p:stCondLst>
                                        </p:cTn>
                                        <p:tgtEl>
                                          <p:spTgt spid="12"/>
                                        </p:tgtEl>
                                        <p:attrNameLst>
                                          <p:attrName>style.visibility</p:attrName>
                                        </p:attrNameLst>
                                      </p:cBhvr>
                                      <p:to>
                                        <p:strVal val="hidden"/>
                                      </p:to>
                                    </p:set>
                                  </p:childTnLst>
                                </p:cTn>
                              </p:par>
                              <p:par>
                                <p:cTn id="93" presetID="26" presetClass="exit" presetSubtype="0" fill="hold" grpId="1" nodeType="withEffect">
                                  <p:stCondLst>
                                    <p:cond delay="0"/>
                                  </p:stCondLst>
                                  <p:childTnLst>
                                    <p:animEffect transition="out" filter="wipe(down)">
                                      <p:cBhvr>
                                        <p:cTn id="94" dur="180" accel="50000">
                                          <p:stCondLst>
                                            <p:cond delay="1820"/>
                                          </p:stCondLst>
                                        </p:cTn>
                                        <p:tgtEl>
                                          <p:spTgt spid="398">
                                            <p:txEl>
                                              <p:pRg st="0" end="0"/>
                                            </p:txEl>
                                          </p:spTgt>
                                        </p:tgtEl>
                                      </p:cBhvr>
                                    </p:animEffect>
                                    <p:anim calcmode="lin" valueType="num">
                                      <p:cBhvr>
                                        <p:cTn id="95" dur="1822" tmFilter="0,0; 0.14,0.31; 0.43,0.73; 0.71,0.91; 1.0,1.0">
                                          <p:stCondLst>
                                            <p:cond delay="0"/>
                                          </p:stCondLst>
                                        </p:cTn>
                                        <p:tgtEl>
                                          <p:spTgt spid="398">
                                            <p:txEl>
                                              <p:pRg st="0" end="0"/>
                                            </p:txEl>
                                          </p:spTgt>
                                        </p:tgtEl>
                                        <p:attrNameLst>
                                          <p:attrName>ppt_x</p:attrName>
                                        </p:attrNameLst>
                                      </p:cBhvr>
                                      <p:tavLst>
                                        <p:tav tm="0">
                                          <p:val>
                                            <p:strVal val="ppt_x"/>
                                          </p:val>
                                        </p:tav>
                                        <p:tav tm="100000">
                                          <p:val>
                                            <p:strVal val="#ppt_x+0.25"/>
                                          </p:val>
                                        </p:tav>
                                      </p:tavLst>
                                    </p:anim>
                                    <p:anim calcmode="lin" valueType="num">
                                      <p:cBhvr>
                                        <p:cTn id="96" dur="178">
                                          <p:stCondLst>
                                            <p:cond delay="1822"/>
                                          </p:stCondLst>
                                        </p:cTn>
                                        <p:tgtEl>
                                          <p:spTgt spid="398">
                                            <p:txEl>
                                              <p:pRg st="0" end="0"/>
                                            </p:txEl>
                                          </p:spTgt>
                                        </p:tgtEl>
                                        <p:attrNameLst>
                                          <p:attrName>ppt_x</p:attrName>
                                        </p:attrNameLst>
                                      </p:cBhvr>
                                      <p:tavLst>
                                        <p:tav tm="0">
                                          <p:val>
                                            <p:strVal val="ppt_x"/>
                                          </p:val>
                                        </p:tav>
                                        <p:tav tm="100000">
                                          <p:val>
                                            <p:strVal val="ppt_x"/>
                                          </p:val>
                                        </p:tav>
                                      </p:tavLst>
                                    </p:anim>
                                    <p:anim calcmode="lin" valueType="num">
                                      <p:cBhvr>
                                        <p:cTn id="97" dur="664" tmFilter="0.0,0.0;0.25,0.07;0.50,0.2;0.75,0.467;1.0,1.0">
                                          <p:stCondLst>
                                            <p:cond delay="0"/>
                                          </p:stCondLst>
                                        </p:cTn>
                                        <p:tgtEl>
                                          <p:spTgt spid="398">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8" dur="664" tmFilter="0, 0; 0.125,0.2665; 0.25,0.4; 0.375,0.465; 0.5,0.5;  0.625,0.535; 0.75,0.6; 0.875,0.7335; 1,1">
                                          <p:stCondLst>
                                            <p:cond delay="664"/>
                                          </p:stCondLst>
                                        </p:cTn>
                                        <p:tgtEl>
                                          <p:spTgt spid="398">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9" dur="332" tmFilter="0, 0; 0.125,0.2665; 0.25,0.4; 0.375,0.465; 0.5,0.5;  0.625,0.535; 0.75,0.6; 0.875,0.7335; 1,1">
                                          <p:stCondLst>
                                            <p:cond delay="1324"/>
                                          </p:stCondLst>
                                        </p:cTn>
                                        <p:tgtEl>
                                          <p:spTgt spid="398">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0" dur="164" tmFilter="0, 0; 0.125,0.2665; 0.25,0.4; 0.375,0.465; 0.5,0.5;  0.625,0.535; 0.75,0.6; 0.875,0.7335; 1,1">
                                          <p:stCondLst>
                                            <p:cond delay="1656"/>
                                          </p:stCondLst>
                                        </p:cTn>
                                        <p:tgtEl>
                                          <p:spTgt spid="398">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1" dur="180" accel="50000">
                                          <p:stCondLst>
                                            <p:cond delay="1820"/>
                                          </p:stCondLst>
                                        </p:cTn>
                                        <p:tgtEl>
                                          <p:spTgt spid="398">
                                            <p:txEl>
                                              <p:pRg st="0" end="0"/>
                                            </p:txEl>
                                          </p:spTgt>
                                        </p:tgtEl>
                                        <p:attrNameLst>
                                          <p:attrName>ppt_y</p:attrName>
                                        </p:attrNameLst>
                                      </p:cBhvr>
                                      <p:tavLst>
                                        <p:tav tm="0">
                                          <p:val>
                                            <p:strVal val="ppt_y"/>
                                          </p:val>
                                        </p:tav>
                                        <p:tav tm="100000">
                                          <p:val>
                                            <p:strVal val="ppt_y+ppt_h"/>
                                          </p:val>
                                        </p:tav>
                                      </p:tavLst>
                                    </p:anim>
                                    <p:animScale>
                                      <p:cBhvr>
                                        <p:cTn id="102" dur="26">
                                          <p:stCondLst>
                                            <p:cond delay="620"/>
                                          </p:stCondLst>
                                        </p:cTn>
                                        <p:tgtEl>
                                          <p:spTgt spid="398">
                                            <p:txEl>
                                              <p:pRg st="0" end="0"/>
                                            </p:txEl>
                                          </p:spTgt>
                                        </p:tgtEl>
                                      </p:cBhvr>
                                      <p:to x="100000" y="60000"/>
                                    </p:animScale>
                                    <p:animScale>
                                      <p:cBhvr>
                                        <p:cTn id="103" dur="166" decel="50000">
                                          <p:stCondLst>
                                            <p:cond delay="646"/>
                                          </p:stCondLst>
                                        </p:cTn>
                                        <p:tgtEl>
                                          <p:spTgt spid="398">
                                            <p:txEl>
                                              <p:pRg st="0" end="0"/>
                                            </p:txEl>
                                          </p:spTgt>
                                        </p:tgtEl>
                                      </p:cBhvr>
                                      <p:to x="100000" y="100000"/>
                                    </p:animScale>
                                    <p:animScale>
                                      <p:cBhvr>
                                        <p:cTn id="104" dur="26">
                                          <p:stCondLst>
                                            <p:cond delay="1312"/>
                                          </p:stCondLst>
                                        </p:cTn>
                                        <p:tgtEl>
                                          <p:spTgt spid="398">
                                            <p:txEl>
                                              <p:pRg st="0" end="0"/>
                                            </p:txEl>
                                          </p:spTgt>
                                        </p:tgtEl>
                                      </p:cBhvr>
                                      <p:to x="100000" y="80000"/>
                                    </p:animScale>
                                    <p:animScale>
                                      <p:cBhvr>
                                        <p:cTn id="105" dur="166" decel="50000">
                                          <p:stCondLst>
                                            <p:cond delay="1338"/>
                                          </p:stCondLst>
                                        </p:cTn>
                                        <p:tgtEl>
                                          <p:spTgt spid="398">
                                            <p:txEl>
                                              <p:pRg st="0" end="0"/>
                                            </p:txEl>
                                          </p:spTgt>
                                        </p:tgtEl>
                                      </p:cBhvr>
                                      <p:to x="100000" y="100000"/>
                                    </p:animScale>
                                    <p:animScale>
                                      <p:cBhvr>
                                        <p:cTn id="106" dur="26">
                                          <p:stCondLst>
                                            <p:cond delay="1642"/>
                                          </p:stCondLst>
                                        </p:cTn>
                                        <p:tgtEl>
                                          <p:spTgt spid="398">
                                            <p:txEl>
                                              <p:pRg st="0" end="0"/>
                                            </p:txEl>
                                          </p:spTgt>
                                        </p:tgtEl>
                                      </p:cBhvr>
                                      <p:to x="100000" y="90000"/>
                                    </p:animScale>
                                    <p:animScale>
                                      <p:cBhvr>
                                        <p:cTn id="107" dur="166" decel="50000">
                                          <p:stCondLst>
                                            <p:cond delay="1668"/>
                                          </p:stCondLst>
                                        </p:cTn>
                                        <p:tgtEl>
                                          <p:spTgt spid="398">
                                            <p:txEl>
                                              <p:pRg st="0" end="0"/>
                                            </p:txEl>
                                          </p:spTgt>
                                        </p:tgtEl>
                                      </p:cBhvr>
                                      <p:to x="100000" y="100000"/>
                                    </p:animScale>
                                    <p:animScale>
                                      <p:cBhvr>
                                        <p:cTn id="108" dur="26">
                                          <p:stCondLst>
                                            <p:cond delay="1808"/>
                                          </p:stCondLst>
                                        </p:cTn>
                                        <p:tgtEl>
                                          <p:spTgt spid="398">
                                            <p:txEl>
                                              <p:pRg st="0" end="0"/>
                                            </p:txEl>
                                          </p:spTgt>
                                        </p:tgtEl>
                                      </p:cBhvr>
                                      <p:to x="100000" y="95000"/>
                                    </p:animScale>
                                    <p:animScale>
                                      <p:cBhvr>
                                        <p:cTn id="109" dur="166" decel="50000">
                                          <p:stCondLst>
                                            <p:cond delay="1834"/>
                                          </p:stCondLst>
                                        </p:cTn>
                                        <p:tgtEl>
                                          <p:spTgt spid="398">
                                            <p:txEl>
                                              <p:pRg st="0" end="0"/>
                                            </p:txEl>
                                          </p:spTgt>
                                        </p:tgtEl>
                                      </p:cBhvr>
                                      <p:to x="100000" y="100000"/>
                                    </p:animScale>
                                    <p:set>
                                      <p:cBhvr>
                                        <p:cTn id="110" dur="1" fill="hold">
                                          <p:stCondLst>
                                            <p:cond delay="1999"/>
                                          </p:stCondLst>
                                        </p:cTn>
                                        <p:tgtEl>
                                          <p:spTgt spid="398">
                                            <p:txEl>
                                              <p:pRg st="0" end="0"/>
                                            </p:txEl>
                                          </p:spTgt>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wipe(down)">
                                      <p:cBhvr>
                                        <p:cTn id="115" dur="500"/>
                                        <p:tgtEl>
                                          <p:spTgt spid="14"/>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399">
                                            <p:txEl>
                                              <p:pRg st="0" end="0"/>
                                            </p:txEl>
                                          </p:spTgt>
                                        </p:tgtEl>
                                        <p:attrNameLst>
                                          <p:attrName>style.visibility</p:attrName>
                                        </p:attrNameLst>
                                      </p:cBhvr>
                                      <p:to>
                                        <p:strVal val="visible"/>
                                      </p:to>
                                    </p:set>
                                    <p:animEffect transition="in" filter="wipe(down)">
                                      <p:cBhvr>
                                        <p:cTn id="118" dur="500"/>
                                        <p:tgtEl>
                                          <p:spTgt spid="399">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99">
                                            <p:txEl>
                                              <p:pRg st="0" end="0"/>
                                            </p:txEl>
                                          </p:spTgt>
                                        </p:tgtEl>
                                      </p:cBhvr>
                                    </p:animEffect>
                                    <p:set>
                                      <p:cBhvr>
                                        <p:cTn id="126" dur="1" fill="hold">
                                          <p:stCondLst>
                                            <p:cond delay="499"/>
                                          </p:stCondLst>
                                        </p:cTn>
                                        <p:tgtEl>
                                          <p:spTgt spid="39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build="p"/>
      <p:bldP spid="394" grpId="1" build="p"/>
      <p:bldP spid="395" grpId="0" build="p"/>
      <p:bldP spid="395" grpId="1" build="p"/>
      <p:bldP spid="396" grpId="0" build="p"/>
      <p:bldP spid="396" grpId="1" build="p"/>
      <p:bldP spid="398" grpId="0" build="p"/>
      <p:bldP spid="398" grpId="1" build="p"/>
      <p:bldP spid="399" grpId="0" build="p"/>
      <p:bldP spid="399"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55299" y="1363125"/>
            <a:ext cx="5470753"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lt2"/>
                </a:solidFill>
              </a:rPr>
              <a:t>SOME OTHER ISSUES ABOUT THE </a:t>
            </a:r>
            <a:r>
              <a:rPr lang="en-US" dirty="0">
                <a:solidFill>
                  <a:schemeClr val="accent1"/>
                </a:solidFill>
              </a:rPr>
              <a:t>E-COMMERCE</a:t>
            </a:r>
            <a:r>
              <a:rPr lang="en-US" dirty="0">
                <a:solidFill>
                  <a:schemeClr val="lt2"/>
                </a:solidFill>
              </a:rPr>
              <a:t> PLATFORM</a:t>
            </a: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5060948" y="-588552"/>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9360" y="4293021"/>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grpSp>
        <p:nvGrpSpPr>
          <p:cNvPr id="456" name="Google Shape;456;p32"/>
          <p:cNvGrpSpPr/>
          <p:nvPr/>
        </p:nvGrpSpPr>
        <p:grpSpPr>
          <a:xfrm>
            <a:off x="4243174" y="1241129"/>
            <a:ext cx="4542205" cy="2661224"/>
            <a:chOff x="4243174" y="1241129"/>
            <a:chExt cx="4542205" cy="2661224"/>
          </a:xfrm>
        </p:grpSpPr>
        <p:sp>
          <p:nvSpPr>
            <p:cNvPr id="457"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 name="Google Shape;462;p32"/>
          <p:cNvSpPr txBox="1">
            <a:spLocks noGrp="1"/>
          </p:cNvSpPr>
          <p:nvPr>
            <p:ph type="body" idx="4294967295"/>
          </p:nvPr>
        </p:nvSpPr>
        <p:spPr>
          <a:xfrm>
            <a:off x="855300" y="373650"/>
            <a:ext cx="2643274"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2600" b="1" dirty="0" err="1">
                <a:solidFill>
                  <a:schemeClr val="accent1"/>
                </a:solidFill>
                <a:latin typeface="Barlow"/>
                <a:ea typeface="Barlow"/>
                <a:cs typeface="Barlow"/>
                <a:sym typeface="Barlow"/>
              </a:rPr>
              <a:t>III.Hardware</a:t>
            </a:r>
            <a:r>
              <a:rPr lang="en-US" sz="2600" b="1" dirty="0">
                <a:solidFill>
                  <a:schemeClr val="accent1"/>
                </a:solidFill>
                <a:latin typeface="Barlow"/>
                <a:ea typeface="Barlow"/>
                <a:cs typeface="Barlow"/>
                <a:sym typeface="Barlow"/>
              </a:rPr>
              <a:t> requirements for e-commerce</a:t>
            </a:r>
            <a:endParaRPr lang="en-US" sz="2600" dirty="0"/>
          </a:p>
        </p:txBody>
      </p:sp>
      <p:pic>
        <p:nvPicPr>
          <p:cNvPr id="11" name="Picture 10">
            <a:extLst>
              <a:ext uri="{FF2B5EF4-FFF2-40B4-BE49-F238E27FC236}">
                <a16:creationId xmlns:a16="http://schemas.microsoft.com/office/drawing/2014/main" id="{212A9B14-3570-49D0-ACA0-3B04390A1913}"/>
              </a:ext>
            </a:extLst>
          </p:cNvPr>
          <p:cNvPicPr/>
          <p:nvPr/>
        </p:nvPicPr>
        <p:blipFill>
          <a:blip r:embed="rId3"/>
          <a:stretch>
            <a:fillRect/>
          </a:stretch>
        </p:blipFill>
        <p:spPr>
          <a:xfrm>
            <a:off x="4718288" y="1384692"/>
            <a:ext cx="3570412" cy="224804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5" name="Title 4">
            <a:extLst>
              <a:ext uri="{FF2B5EF4-FFF2-40B4-BE49-F238E27FC236}">
                <a16:creationId xmlns:a16="http://schemas.microsoft.com/office/drawing/2014/main" id="{3FBC56AD-3937-4027-AC37-436DE2B1D61A}"/>
              </a:ext>
            </a:extLst>
          </p:cNvPr>
          <p:cNvSpPr>
            <a:spLocks noGrp="1"/>
          </p:cNvSpPr>
          <p:nvPr>
            <p:ph type="title"/>
          </p:nvPr>
        </p:nvSpPr>
        <p:spPr/>
        <p:txBody>
          <a:bodyPr/>
          <a:lstStyle/>
          <a:p>
            <a:r>
              <a:rPr lang="en-US" sz="2400" b="1" dirty="0">
                <a:solidFill>
                  <a:schemeClr val="accent1"/>
                </a:solidFill>
                <a:latin typeface="Barlow"/>
                <a:ea typeface="Barlow"/>
                <a:cs typeface="Barlow"/>
                <a:sym typeface="Barlow"/>
              </a:rPr>
              <a:t>Web Servers</a:t>
            </a:r>
            <a:endParaRPr lang="en-US" dirty="0"/>
          </a:p>
        </p:txBody>
      </p:sp>
      <p:sp>
        <p:nvSpPr>
          <p:cNvPr id="462" name="Google Shape;462;p32"/>
          <p:cNvSpPr txBox="1">
            <a:spLocks noGrp="1"/>
          </p:cNvSpPr>
          <p:nvPr>
            <p:ph type="body" idx="1"/>
          </p:nvPr>
        </p:nvSpPr>
        <p:spPr>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1600" b="1" dirty="0">
                <a:solidFill>
                  <a:schemeClr val="tx1"/>
                </a:solidFill>
                <a:latin typeface="Barlow"/>
                <a:ea typeface="Barlow"/>
                <a:cs typeface="Barlow"/>
                <a:sym typeface="Barlow"/>
              </a:rPr>
              <a:t>+Web Server Hardware</a:t>
            </a:r>
          </a:p>
          <a:p>
            <a:pPr marL="0" lvl="0" indent="0" algn="l" rtl="0">
              <a:lnSpc>
                <a:spcPct val="100000"/>
              </a:lnSpc>
              <a:spcBef>
                <a:spcPts val="0"/>
              </a:spcBef>
              <a:spcAft>
                <a:spcPts val="0"/>
              </a:spcAft>
              <a:buNone/>
            </a:pPr>
            <a:endParaRPr lang="en-US" sz="1600" b="1" dirty="0">
              <a:solidFill>
                <a:schemeClr val="tx1"/>
              </a:solidFill>
              <a:latin typeface="Barlow"/>
              <a:ea typeface="Barlow"/>
              <a:cs typeface="Barlow"/>
              <a:sym typeface="Barlow"/>
            </a:endParaRPr>
          </a:p>
          <a:p>
            <a:pPr marL="0" lvl="0" indent="0" algn="l" rtl="0">
              <a:lnSpc>
                <a:spcPct val="100000"/>
              </a:lnSpc>
              <a:spcBef>
                <a:spcPts val="0"/>
              </a:spcBef>
              <a:spcAft>
                <a:spcPts val="0"/>
              </a:spcAft>
              <a:buNone/>
            </a:pPr>
            <a:endParaRPr lang="en-US" sz="1600" b="1" dirty="0">
              <a:solidFill>
                <a:schemeClr val="tx1"/>
              </a:solidFill>
              <a:latin typeface="Barlow"/>
              <a:ea typeface="Barlow"/>
              <a:cs typeface="Barlow"/>
              <a:sym typeface="Barlow"/>
            </a:endParaRPr>
          </a:p>
          <a:p>
            <a:pPr marL="0" lvl="0" indent="0" algn="l" rtl="0">
              <a:lnSpc>
                <a:spcPct val="100000"/>
              </a:lnSpc>
              <a:spcBef>
                <a:spcPts val="0"/>
              </a:spcBef>
              <a:spcAft>
                <a:spcPts val="0"/>
              </a:spcAft>
              <a:buNone/>
            </a:pPr>
            <a:r>
              <a:rPr lang="en-US" sz="1600" b="1" dirty="0">
                <a:solidFill>
                  <a:schemeClr val="tx1"/>
                </a:solidFill>
                <a:latin typeface="Barlow"/>
                <a:ea typeface="Barlow"/>
                <a:cs typeface="Barlow"/>
                <a:sym typeface="Barlow"/>
              </a:rPr>
              <a:t>+Server Computers</a:t>
            </a:r>
          </a:p>
        </p:txBody>
      </p:sp>
      <p:sp>
        <p:nvSpPr>
          <p:cNvPr id="455" name="Google Shape;455;p32"/>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grpSp>
        <p:nvGrpSpPr>
          <p:cNvPr id="456" name="Google Shape;456;p32"/>
          <p:cNvGrpSpPr/>
          <p:nvPr/>
        </p:nvGrpSpPr>
        <p:grpSpPr>
          <a:xfrm>
            <a:off x="4243174" y="1241129"/>
            <a:ext cx="4542205" cy="2661224"/>
            <a:chOff x="4243174" y="1241129"/>
            <a:chExt cx="4542205" cy="2661224"/>
          </a:xfrm>
        </p:grpSpPr>
        <p:sp>
          <p:nvSpPr>
            <p:cNvPr id="457"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Graphical user interface&#10;&#10;Description automatically generated">
            <a:extLst>
              <a:ext uri="{FF2B5EF4-FFF2-40B4-BE49-F238E27FC236}">
                <a16:creationId xmlns:a16="http://schemas.microsoft.com/office/drawing/2014/main" id="{AEA9E84F-630A-4411-B740-EDA4D589C2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26082" y="1448247"/>
            <a:ext cx="3367977" cy="2345555"/>
          </a:xfrm>
          <a:prstGeom prst="rect">
            <a:avLst/>
          </a:prstGeom>
        </p:spPr>
      </p:pic>
    </p:spTree>
    <p:extLst>
      <p:ext uri="{BB962C8B-B14F-4D97-AF65-F5344CB8AC3E}">
        <p14:creationId xmlns:p14="http://schemas.microsoft.com/office/powerpoint/2010/main" val="116292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300" y="1881750"/>
            <a:ext cx="3716700" cy="13800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US" dirty="0" err="1"/>
              <a:t>IV.Software</a:t>
            </a:r>
            <a:r>
              <a:rPr lang="en-US" dirty="0"/>
              <a:t> requirement</a:t>
            </a:r>
            <a:endParaRPr lang="en-US" sz="2400" b="1" dirty="0"/>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61213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IV.Software</a:t>
            </a:r>
            <a:r>
              <a:rPr lang="en-US" dirty="0"/>
              <a:t> requirement</a:t>
            </a:r>
          </a:p>
        </p:txBody>
      </p:sp>
      <p:sp>
        <p:nvSpPr>
          <p:cNvPr id="382" name="Google Shape;382;p2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383" name="Google Shape;383;p27"/>
          <p:cNvSpPr/>
          <p:nvPr/>
        </p:nvSpPr>
        <p:spPr>
          <a:xfrm>
            <a:off x="2914125" y="2040008"/>
            <a:ext cx="1757017" cy="449841"/>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Database</a:t>
            </a:r>
          </a:p>
        </p:txBody>
      </p:sp>
      <p:sp>
        <p:nvSpPr>
          <p:cNvPr id="385" name="Google Shape;385;p27"/>
          <p:cNvSpPr/>
          <p:nvPr/>
        </p:nvSpPr>
        <p:spPr>
          <a:xfrm>
            <a:off x="-79515" y="2040152"/>
            <a:ext cx="1885217" cy="449841"/>
          </a:xfrm>
          <a:prstGeom prst="homePlate">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CMS</a:t>
            </a:r>
          </a:p>
        </p:txBody>
      </p:sp>
      <p:sp>
        <p:nvSpPr>
          <p:cNvPr id="387" name="Google Shape;387;p27"/>
          <p:cNvSpPr/>
          <p:nvPr/>
        </p:nvSpPr>
        <p:spPr>
          <a:xfrm>
            <a:off x="1485363" y="2040008"/>
            <a:ext cx="1757017" cy="449841"/>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API </a:t>
            </a:r>
          </a:p>
        </p:txBody>
      </p:sp>
      <p:sp>
        <p:nvSpPr>
          <p:cNvPr id="10" name="Google Shape;383;p27">
            <a:extLst>
              <a:ext uri="{FF2B5EF4-FFF2-40B4-BE49-F238E27FC236}">
                <a16:creationId xmlns:a16="http://schemas.microsoft.com/office/drawing/2014/main" id="{5131A5F0-7065-486C-98A5-A0B2DC816DDA}"/>
              </a:ext>
            </a:extLst>
          </p:cNvPr>
          <p:cNvSpPr/>
          <p:nvPr/>
        </p:nvSpPr>
        <p:spPr>
          <a:xfrm>
            <a:off x="7353850" y="2040152"/>
            <a:ext cx="1757017" cy="449841"/>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Text analytics </a:t>
            </a:r>
          </a:p>
        </p:txBody>
      </p:sp>
      <p:sp>
        <p:nvSpPr>
          <p:cNvPr id="11" name="Google Shape;385;p27">
            <a:extLst>
              <a:ext uri="{FF2B5EF4-FFF2-40B4-BE49-F238E27FC236}">
                <a16:creationId xmlns:a16="http://schemas.microsoft.com/office/drawing/2014/main" id="{3C9E8BFD-85B1-48B9-B96D-441405D4A057}"/>
              </a:ext>
            </a:extLst>
          </p:cNvPr>
          <p:cNvSpPr/>
          <p:nvPr/>
        </p:nvSpPr>
        <p:spPr>
          <a:xfrm>
            <a:off x="4360210" y="2040296"/>
            <a:ext cx="1885217" cy="449841"/>
          </a:xfrm>
          <a:prstGeom prst="homePlate">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Middleware</a:t>
            </a:r>
          </a:p>
        </p:txBody>
      </p:sp>
      <p:sp>
        <p:nvSpPr>
          <p:cNvPr id="12" name="Google Shape;387;p27">
            <a:extLst>
              <a:ext uri="{FF2B5EF4-FFF2-40B4-BE49-F238E27FC236}">
                <a16:creationId xmlns:a16="http://schemas.microsoft.com/office/drawing/2014/main" id="{5ED2AE8E-C292-4515-8E67-58B25F97DA44}"/>
              </a:ext>
            </a:extLst>
          </p:cNvPr>
          <p:cNvSpPr/>
          <p:nvPr/>
        </p:nvSpPr>
        <p:spPr>
          <a:xfrm>
            <a:off x="5925088" y="2040152"/>
            <a:ext cx="1757017" cy="449841"/>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Barlow Light"/>
                <a:ea typeface="Barlow Light"/>
                <a:cs typeface="Barlow Light"/>
                <a:sym typeface="Barlow Light"/>
              </a:rPr>
              <a:t>Web Analytics</a:t>
            </a:r>
          </a:p>
        </p:txBody>
      </p:sp>
      <p:sp>
        <p:nvSpPr>
          <p:cNvPr id="16" name="TextBox 15">
            <a:extLst>
              <a:ext uri="{FF2B5EF4-FFF2-40B4-BE49-F238E27FC236}">
                <a16:creationId xmlns:a16="http://schemas.microsoft.com/office/drawing/2014/main" id="{1ABE516B-4C07-47BD-BD57-FE58AE6C2382}"/>
              </a:ext>
            </a:extLst>
          </p:cNvPr>
          <p:cNvSpPr txBox="1"/>
          <p:nvPr/>
        </p:nvSpPr>
        <p:spPr>
          <a:xfrm>
            <a:off x="702366" y="1412143"/>
            <a:ext cx="7991034" cy="542008"/>
          </a:xfrm>
          <a:prstGeom prst="rect">
            <a:avLst/>
          </a:prstGeom>
          <a:noFill/>
        </p:spPr>
        <p:txBody>
          <a:bodyPr wrap="square">
            <a:spAutoFit/>
          </a:bodyPr>
          <a:lstStyle/>
          <a:p>
            <a:pPr marL="0" marR="0" algn="just">
              <a:lnSpc>
                <a:spcPct val="107000"/>
              </a:lnSpc>
              <a:spcBef>
                <a:spcPts val="0"/>
              </a:spcBef>
              <a:spcAft>
                <a:spcPts val="800"/>
              </a:spcAft>
            </a:pPr>
            <a:r>
              <a:rPr lang="en-US" sz="14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To build an ecommerce website , we need a domain, hosting provider, integrated payment provider, platform, Initial capital to create product and packaging for product shipping.</a:t>
            </a:r>
            <a:endParaRPr lang="en-US" sz="11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p:txBody>
      </p:sp>
      <p:sp>
        <p:nvSpPr>
          <p:cNvPr id="18" name="TextBox 17">
            <a:extLst>
              <a:ext uri="{FF2B5EF4-FFF2-40B4-BE49-F238E27FC236}">
                <a16:creationId xmlns:a16="http://schemas.microsoft.com/office/drawing/2014/main" id="{2F1C372A-73B8-42D7-BCD5-92CF4F689DF0}"/>
              </a:ext>
            </a:extLst>
          </p:cNvPr>
          <p:cNvSpPr txBox="1"/>
          <p:nvPr/>
        </p:nvSpPr>
        <p:spPr>
          <a:xfrm>
            <a:off x="2226365" y="2724427"/>
            <a:ext cx="4611756" cy="1059585"/>
          </a:xfrm>
          <a:prstGeom prst="rect">
            <a:avLst/>
          </a:prstGeom>
          <a:noFill/>
        </p:spPr>
        <p:txBody>
          <a:bodyPr wrap="square">
            <a:spAutoFit/>
          </a:bodyPr>
          <a:lstStyle/>
          <a:p>
            <a:pPr marL="0" marR="0">
              <a:lnSpc>
                <a:spcPct val="107000"/>
              </a:lnSpc>
              <a:spcBef>
                <a:spcPts val="0"/>
              </a:spcBef>
              <a:spcAft>
                <a:spcPts val="800"/>
              </a:spcAft>
            </a:pPr>
            <a:r>
              <a:rPr lang="en-US" sz="14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CMS is used to create and manage digital content. The content includes enterprise and web content management system. Following CMS best for ecommerce:</a:t>
            </a:r>
          </a:p>
          <a:p>
            <a:pPr>
              <a:lnSpc>
                <a:spcPct val="107000"/>
              </a:lnSpc>
              <a:spcAft>
                <a:spcPts val="800"/>
              </a:spcAft>
            </a:pPr>
            <a:r>
              <a:rPr lang="en-US" sz="1100" dirty="0">
                <a:solidFill>
                  <a:schemeClr val="tx1"/>
                </a:solidFill>
                <a:latin typeface="Calibri" panose="020F0502020204030204" pitchFamily="34" charset="0"/>
                <a:ea typeface="SimSun" panose="02010600030101010101" pitchFamily="2" charset="-122"/>
                <a:cs typeface="Cordia New" panose="020B0304020202020204" pitchFamily="34" charset="-34"/>
              </a:rPr>
              <a:t>● Magento, Woo commerce, Shopify, </a:t>
            </a:r>
            <a:r>
              <a:rPr lang="en-US" sz="1100" dirty="0" err="1">
                <a:solidFill>
                  <a:schemeClr val="tx1"/>
                </a:solidFill>
                <a:latin typeface="Calibri" panose="020F0502020204030204" pitchFamily="34" charset="0"/>
                <a:ea typeface="SimSun" panose="02010600030101010101" pitchFamily="2" charset="-122"/>
                <a:cs typeface="Cordia New" panose="020B0304020202020204" pitchFamily="34" charset="-34"/>
              </a:rPr>
              <a:t>Prestashop</a:t>
            </a:r>
            <a:r>
              <a:rPr lang="en-US" sz="1100" dirty="0">
                <a:solidFill>
                  <a:schemeClr val="tx1"/>
                </a:solidFill>
                <a:latin typeface="Calibri" panose="020F0502020204030204" pitchFamily="34" charset="0"/>
                <a:ea typeface="SimSun" panose="02010600030101010101" pitchFamily="2" charset="-122"/>
                <a:cs typeface="Cordia New" panose="020B0304020202020204" pitchFamily="34" charset="-34"/>
              </a:rPr>
              <a:t>, OpenCart.</a:t>
            </a:r>
            <a:endParaRPr lang="en-US" sz="11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p:txBody>
      </p:sp>
      <p:pic>
        <p:nvPicPr>
          <p:cNvPr id="9" name="Picture 8" descr="Graphical user interface, diagram&#10;&#10;Description automatically generated">
            <a:extLst>
              <a:ext uri="{FF2B5EF4-FFF2-40B4-BE49-F238E27FC236}">
                <a16:creationId xmlns:a16="http://schemas.microsoft.com/office/drawing/2014/main" id="{BAA392BC-B3DC-4D71-8232-5523D50976F6}"/>
              </a:ext>
            </a:extLst>
          </p:cNvPr>
          <p:cNvPicPr>
            <a:picLocks noChangeAspect="1"/>
          </p:cNvPicPr>
          <p:nvPr/>
        </p:nvPicPr>
        <p:blipFill>
          <a:blip r:embed="rId3"/>
          <a:stretch>
            <a:fillRect/>
          </a:stretch>
        </p:blipFill>
        <p:spPr>
          <a:xfrm>
            <a:off x="2226365" y="4018879"/>
            <a:ext cx="4156199" cy="933393"/>
          </a:xfrm>
          <a:prstGeom prst="rect">
            <a:avLst/>
          </a:prstGeom>
        </p:spPr>
      </p:pic>
      <p:sp>
        <p:nvSpPr>
          <p:cNvPr id="26" name="TextBox 25">
            <a:extLst>
              <a:ext uri="{FF2B5EF4-FFF2-40B4-BE49-F238E27FC236}">
                <a16:creationId xmlns:a16="http://schemas.microsoft.com/office/drawing/2014/main" id="{4EE8FBE9-41D6-454A-9DA1-472F67E755EC}"/>
              </a:ext>
            </a:extLst>
          </p:cNvPr>
          <p:cNvSpPr txBox="1"/>
          <p:nvPr/>
        </p:nvSpPr>
        <p:spPr>
          <a:xfrm>
            <a:off x="2191840" y="2612903"/>
            <a:ext cx="4611756" cy="1384995"/>
          </a:xfrm>
          <a:prstGeom prst="rect">
            <a:avLst/>
          </a:prstGeom>
          <a:noFill/>
        </p:spPr>
        <p:txBody>
          <a:bodyPr wrap="square">
            <a:spAutoFit/>
          </a:bodyPr>
          <a:lstStyle/>
          <a:p>
            <a:r>
              <a:rPr lang="en-US" dirty="0">
                <a:solidFill>
                  <a:schemeClr val="tx1"/>
                </a:solidFill>
              </a:rPr>
              <a:t>An API is the easy and seamlessly process of sharing data between different applications, In other words, API specifies how software components should </a:t>
            </a:r>
            <a:r>
              <a:rPr lang="en-US" dirty="0" err="1">
                <a:solidFill>
                  <a:schemeClr val="tx1"/>
                </a:solidFill>
              </a:rPr>
              <a:t>interact.Top</a:t>
            </a:r>
            <a:r>
              <a:rPr lang="en-US" dirty="0">
                <a:solidFill>
                  <a:schemeClr val="tx1"/>
                </a:solidFill>
              </a:rPr>
              <a:t> e-commerce API’s:</a:t>
            </a:r>
          </a:p>
          <a:p>
            <a:r>
              <a:rPr lang="en-US" dirty="0">
                <a:solidFill>
                  <a:schemeClr val="tx1"/>
                </a:solidFill>
              </a:rPr>
              <a:t>●Amazon API, Shopify API, </a:t>
            </a:r>
            <a:r>
              <a:rPr lang="en-US" dirty="0" err="1">
                <a:solidFill>
                  <a:schemeClr val="tx1"/>
                </a:solidFill>
              </a:rPr>
              <a:t>ebay</a:t>
            </a:r>
            <a:r>
              <a:rPr lang="en-US" dirty="0">
                <a:solidFill>
                  <a:schemeClr val="tx1"/>
                </a:solidFill>
              </a:rPr>
              <a:t> API, Woo commerce API, Magento.</a:t>
            </a:r>
          </a:p>
        </p:txBody>
      </p:sp>
      <p:pic>
        <p:nvPicPr>
          <p:cNvPr id="17" name="Picture 16" descr="Diagram&#10;&#10;Description automatically generated">
            <a:extLst>
              <a:ext uri="{FF2B5EF4-FFF2-40B4-BE49-F238E27FC236}">
                <a16:creationId xmlns:a16="http://schemas.microsoft.com/office/drawing/2014/main" id="{8C7623EF-03BE-41E2-93F4-A29729209C2C}"/>
              </a:ext>
            </a:extLst>
          </p:cNvPr>
          <p:cNvPicPr>
            <a:picLocks noChangeAspect="1"/>
          </p:cNvPicPr>
          <p:nvPr/>
        </p:nvPicPr>
        <p:blipFill>
          <a:blip r:embed="rId4"/>
          <a:stretch>
            <a:fillRect/>
          </a:stretch>
        </p:blipFill>
        <p:spPr>
          <a:xfrm>
            <a:off x="2140471" y="4069247"/>
            <a:ext cx="4293705" cy="1039786"/>
          </a:xfrm>
          <a:prstGeom prst="rect">
            <a:avLst/>
          </a:prstGeom>
        </p:spPr>
      </p:pic>
      <p:grpSp>
        <p:nvGrpSpPr>
          <p:cNvPr id="22" name="Group 21">
            <a:extLst>
              <a:ext uri="{FF2B5EF4-FFF2-40B4-BE49-F238E27FC236}">
                <a16:creationId xmlns:a16="http://schemas.microsoft.com/office/drawing/2014/main" id="{5FF1AD48-AE28-4F92-9290-9F8FC50B74AD}"/>
              </a:ext>
            </a:extLst>
          </p:cNvPr>
          <p:cNvGrpSpPr/>
          <p:nvPr/>
        </p:nvGrpSpPr>
        <p:grpSpPr>
          <a:xfrm>
            <a:off x="2415731" y="2674806"/>
            <a:ext cx="4233023" cy="2422144"/>
            <a:chOff x="2696536" y="1082627"/>
            <a:chExt cx="4233023" cy="2422144"/>
          </a:xfrm>
        </p:grpSpPr>
        <p:sp>
          <p:nvSpPr>
            <p:cNvPr id="30" name="TextBox 29">
              <a:extLst>
                <a:ext uri="{FF2B5EF4-FFF2-40B4-BE49-F238E27FC236}">
                  <a16:creationId xmlns:a16="http://schemas.microsoft.com/office/drawing/2014/main" id="{D230A95E-9189-4615-B300-ACDF4FB544B8}"/>
                </a:ext>
              </a:extLst>
            </p:cNvPr>
            <p:cNvSpPr txBox="1"/>
            <p:nvPr/>
          </p:nvSpPr>
          <p:spPr>
            <a:xfrm>
              <a:off x="2696536" y="1082627"/>
              <a:ext cx="4233023" cy="972446"/>
            </a:xfrm>
            <a:prstGeom prst="rect">
              <a:avLst/>
            </a:prstGeom>
            <a:noFill/>
          </p:spPr>
          <p:txBody>
            <a:bodyPr wrap="square">
              <a:spAutoFit/>
            </a:bodyPr>
            <a:lstStyle/>
            <a:p>
              <a:pPr marL="0" marR="0" algn="just">
                <a:lnSpc>
                  <a:spcPct val="107000"/>
                </a:lnSpc>
                <a:spcBef>
                  <a:spcPts val="0"/>
                </a:spcBef>
                <a:spcAft>
                  <a:spcPts val="800"/>
                </a:spcAft>
              </a:pPr>
              <a:r>
                <a:rPr lang="en-US" sz="12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E-commerce transactions are ideally suited for relational database instead of document databases. Here are the database design which is used in e-commerce website development:</a:t>
              </a:r>
              <a:endParaRPr lang="en-US" sz="12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a:p>
              <a:pPr algn="just"/>
              <a:r>
                <a:rPr lang="en-US" sz="1200" dirty="0">
                  <a:solidFill>
                    <a:schemeClr val="tx1"/>
                  </a:solidFill>
                  <a:effectLst/>
                  <a:latin typeface="Times New Roman" panose="02020603050405020304" pitchFamily="18" charset="0"/>
                  <a:ea typeface="SimSun" panose="02010600030101010101" pitchFamily="2" charset="-122"/>
                </a:rPr>
                <a:t>-Oracle database., MS SQL, MY SQL, IBM BD2, IBM Informix.</a:t>
              </a:r>
              <a:endParaRPr lang="en-US" sz="1200" dirty="0">
                <a:solidFill>
                  <a:schemeClr val="tx1"/>
                </a:solidFill>
              </a:endParaRPr>
            </a:p>
          </p:txBody>
        </p:sp>
        <p:pic>
          <p:nvPicPr>
            <p:cNvPr id="21" name="Picture 20" descr="Graphical user interface, diagram&#10;&#10;Description automatically generated">
              <a:extLst>
                <a:ext uri="{FF2B5EF4-FFF2-40B4-BE49-F238E27FC236}">
                  <a16:creationId xmlns:a16="http://schemas.microsoft.com/office/drawing/2014/main" id="{960CD84D-CD94-4CB0-9693-12A6C4DE1550}"/>
                </a:ext>
              </a:extLst>
            </p:cNvPr>
            <p:cNvPicPr>
              <a:picLocks noChangeAspect="1"/>
            </p:cNvPicPr>
            <p:nvPr/>
          </p:nvPicPr>
          <p:blipFill>
            <a:blip r:embed="rId5"/>
            <a:stretch>
              <a:fillRect/>
            </a:stretch>
          </p:blipFill>
          <p:spPr>
            <a:xfrm>
              <a:off x="2921636" y="1999170"/>
              <a:ext cx="3441374" cy="1505601"/>
            </a:xfrm>
            <a:prstGeom prst="rect">
              <a:avLst/>
            </a:prstGeom>
          </p:spPr>
        </p:pic>
      </p:grpSp>
      <p:sp>
        <p:nvSpPr>
          <p:cNvPr id="35" name="TextBox 34">
            <a:extLst>
              <a:ext uri="{FF2B5EF4-FFF2-40B4-BE49-F238E27FC236}">
                <a16:creationId xmlns:a16="http://schemas.microsoft.com/office/drawing/2014/main" id="{A44FDC85-43D5-4EF1-9E45-A04E68E58E4E}"/>
              </a:ext>
            </a:extLst>
          </p:cNvPr>
          <p:cNvSpPr txBox="1"/>
          <p:nvPr/>
        </p:nvSpPr>
        <p:spPr>
          <a:xfrm>
            <a:off x="2286732" y="2649109"/>
            <a:ext cx="4719710" cy="907300"/>
          </a:xfrm>
          <a:prstGeom prst="rect">
            <a:avLst/>
          </a:prstGeom>
          <a:noFill/>
        </p:spPr>
        <p:txBody>
          <a:bodyPr wrap="square">
            <a:spAutoFit/>
          </a:bodyPr>
          <a:lstStyle/>
          <a:p>
            <a:pPr marL="0" marR="0">
              <a:lnSpc>
                <a:spcPct val="107000"/>
              </a:lnSpc>
              <a:spcBef>
                <a:spcPts val="0"/>
              </a:spcBef>
              <a:spcAft>
                <a:spcPts val="800"/>
              </a:spcAft>
            </a:pPr>
            <a:r>
              <a:rPr lang="en-US" sz="11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Middleware connects disparate computer systems and allows them to send data from one side to the other. Following are the common middleware:</a:t>
            </a:r>
          </a:p>
          <a:p>
            <a:pPr marL="0" marR="0">
              <a:lnSpc>
                <a:spcPct val="107000"/>
              </a:lnSpc>
              <a:spcBef>
                <a:spcPts val="0"/>
              </a:spcBef>
              <a:spcAft>
                <a:spcPts val="800"/>
              </a:spcAft>
            </a:pPr>
            <a:r>
              <a:rPr lang="en-US" sz="11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●Database middleware, application server middleware, message-oriented middleware, web middleware, transaction processing monitors.</a:t>
            </a:r>
          </a:p>
        </p:txBody>
      </p:sp>
      <p:pic>
        <p:nvPicPr>
          <p:cNvPr id="27" name="Picture 26" descr="Diagram, schematic&#10;&#10;Description automatically generated">
            <a:extLst>
              <a:ext uri="{FF2B5EF4-FFF2-40B4-BE49-F238E27FC236}">
                <a16:creationId xmlns:a16="http://schemas.microsoft.com/office/drawing/2014/main" id="{D19EFEBF-322D-4EDA-A01B-91FB3CD8B8F1}"/>
              </a:ext>
            </a:extLst>
          </p:cNvPr>
          <p:cNvPicPr>
            <a:picLocks noChangeAspect="1"/>
          </p:cNvPicPr>
          <p:nvPr/>
        </p:nvPicPr>
        <p:blipFill>
          <a:blip r:embed="rId6"/>
          <a:stretch>
            <a:fillRect/>
          </a:stretch>
        </p:blipFill>
        <p:spPr>
          <a:xfrm>
            <a:off x="2875746" y="3588694"/>
            <a:ext cx="3028950" cy="1514475"/>
          </a:xfrm>
          <a:prstGeom prst="rect">
            <a:avLst/>
          </a:prstGeom>
        </p:spPr>
      </p:pic>
      <p:grpSp>
        <p:nvGrpSpPr>
          <p:cNvPr id="34" name="Group 33">
            <a:extLst>
              <a:ext uri="{FF2B5EF4-FFF2-40B4-BE49-F238E27FC236}">
                <a16:creationId xmlns:a16="http://schemas.microsoft.com/office/drawing/2014/main" id="{3AE3EDEA-BFC6-4999-8A46-7968826C16CB}"/>
              </a:ext>
            </a:extLst>
          </p:cNvPr>
          <p:cNvGrpSpPr/>
          <p:nvPr/>
        </p:nvGrpSpPr>
        <p:grpSpPr>
          <a:xfrm>
            <a:off x="2222540" y="2528286"/>
            <a:ext cx="4719710" cy="2689647"/>
            <a:chOff x="1184986" y="105566"/>
            <a:chExt cx="4719710" cy="2689647"/>
          </a:xfrm>
        </p:grpSpPr>
        <p:sp>
          <p:nvSpPr>
            <p:cNvPr id="39" name="TextBox 38">
              <a:extLst>
                <a:ext uri="{FF2B5EF4-FFF2-40B4-BE49-F238E27FC236}">
                  <a16:creationId xmlns:a16="http://schemas.microsoft.com/office/drawing/2014/main" id="{399B3985-7EDB-467E-B1C1-9E0625340E35}"/>
                </a:ext>
              </a:extLst>
            </p:cNvPr>
            <p:cNvSpPr txBox="1"/>
            <p:nvPr/>
          </p:nvSpPr>
          <p:spPr>
            <a:xfrm>
              <a:off x="1184986" y="105566"/>
              <a:ext cx="4719710" cy="1375441"/>
            </a:xfrm>
            <a:prstGeom prst="rect">
              <a:avLst/>
            </a:prstGeom>
            <a:noFill/>
          </p:spPr>
          <p:txBody>
            <a:bodyPr wrap="square">
              <a:spAutoFit/>
            </a:bodyPr>
            <a:lstStyle/>
            <a:p>
              <a:pPr marL="0" marR="0">
                <a:lnSpc>
                  <a:spcPct val="107000"/>
                </a:lnSpc>
                <a:spcBef>
                  <a:spcPts val="0"/>
                </a:spcBef>
                <a:spcAft>
                  <a:spcPts val="800"/>
                </a:spcAft>
              </a:pPr>
              <a:r>
                <a:rPr lang="en-US" sz="11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Ecommerce analytics is like a report that shows the purchase activity and transaction details on the website. E-commerce analysis allows you to analyze average order value, conversion rate, time to purchase and other data.</a:t>
              </a:r>
              <a:endParaRPr lang="en-US" sz="11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a:p>
              <a:pPr marL="0" marR="0">
                <a:lnSpc>
                  <a:spcPct val="107000"/>
                </a:lnSpc>
                <a:spcBef>
                  <a:spcPts val="0"/>
                </a:spcBef>
                <a:spcAft>
                  <a:spcPts val="800"/>
                </a:spcAft>
              </a:pPr>
              <a:r>
                <a:rPr lang="en-US" sz="11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Web analytics enables a business to attract more visitors, retain new customers for goods and services. Following are the best tool to analyze web traffic:</a:t>
              </a:r>
              <a:endParaRPr lang="en-US" sz="11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a:p>
              <a:pPr marR="0" lvl="0">
                <a:lnSpc>
                  <a:spcPct val="107000"/>
                </a:lnSpc>
                <a:spcBef>
                  <a:spcPts val="0"/>
                </a:spcBef>
                <a:spcAft>
                  <a:spcPts val="800"/>
                </a:spcAft>
                <a:tabLst>
                  <a:tab pos="457200" algn="l"/>
                </a:tabLst>
              </a:pPr>
              <a:r>
                <a:rPr lang="en-US" sz="1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-Google analytics, Spring metrics, </a:t>
              </a:r>
              <a:r>
                <a:rPr lang="en-US" sz="11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Woopra</a:t>
              </a:r>
              <a:r>
                <a:rPr lang="en-US" sz="1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1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Clicky</a:t>
              </a:r>
              <a:r>
                <a:rPr lang="en-US" sz="1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Mint, Chartbeat.</a:t>
              </a:r>
              <a:endParaRPr lang="en-US" sz="11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33" name="Picture 32" descr="Diagram&#10;&#10;Description automatically generated">
              <a:extLst>
                <a:ext uri="{FF2B5EF4-FFF2-40B4-BE49-F238E27FC236}">
                  <a16:creationId xmlns:a16="http://schemas.microsoft.com/office/drawing/2014/main" id="{616221FB-39D1-467F-B23E-E720EC87A0CB}"/>
                </a:ext>
              </a:extLst>
            </p:cNvPr>
            <p:cNvPicPr>
              <a:picLocks noChangeAspect="1"/>
            </p:cNvPicPr>
            <p:nvPr/>
          </p:nvPicPr>
          <p:blipFill>
            <a:blip r:embed="rId7"/>
            <a:stretch>
              <a:fillRect/>
            </a:stretch>
          </p:blipFill>
          <p:spPr>
            <a:xfrm>
              <a:off x="1971025" y="1438590"/>
              <a:ext cx="2411775" cy="1356623"/>
            </a:xfrm>
            <a:prstGeom prst="rect">
              <a:avLst/>
            </a:prstGeom>
          </p:spPr>
        </p:pic>
      </p:grpSp>
      <p:grpSp>
        <p:nvGrpSpPr>
          <p:cNvPr id="37" name="Group 36">
            <a:extLst>
              <a:ext uri="{FF2B5EF4-FFF2-40B4-BE49-F238E27FC236}">
                <a16:creationId xmlns:a16="http://schemas.microsoft.com/office/drawing/2014/main" id="{D63C96B3-B8F5-40A6-AA26-7150B9434B94}"/>
              </a:ext>
            </a:extLst>
          </p:cNvPr>
          <p:cNvGrpSpPr/>
          <p:nvPr/>
        </p:nvGrpSpPr>
        <p:grpSpPr>
          <a:xfrm>
            <a:off x="1744788" y="2407635"/>
            <a:ext cx="5261654" cy="2686628"/>
            <a:chOff x="3431746" y="84644"/>
            <a:chExt cx="5261654" cy="2686628"/>
          </a:xfrm>
        </p:grpSpPr>
        <p:pic>
          <p:nvPicPr>
            <p:cNvPr id="31" name="Picture 30" descr="Diagram&#10;&#10;Description automatically generated">
              <a:extLst>
                <a:ext uri="{FF2B5EF4-FFF2-40B4-BE49-F238E27FC236}">
                  <a16:creationId xmlns:a16="http://schemas.microsoft.com/office/drawing/2014/main" id="{D2DBCE70-4ED2-487F-BB25-A833D3B7A30B}"/>
                </a:ext>
              </a:extLst>
            </p:cNvPr>
            <p:cNvPicPr>
              <a:picLocks noChangeAspect="1"/>
            </p:cNvPicPr>
            <p:nvPr/>
          </p:nvPicPr>
          <p:blipFill>
            <a:blip r:embed="rId8"/>
            <a:stretch>
              <a:fillRect/>
            </a:stretch>
          </p:blipFill>
          <p:spPr>
            <a:xfrm>
              <a:off x="3431746" y="1409197"/>
              <a:ext cx="5261654" cy="1362075"/>
            </a:xfrm>
            <a:prstGeom prst="rect">
              <a:avLst/>
            </a:prstGeom>
          </p:spPr>
        </p:pic>
        <p:sp>
          <p:nvSpPr>
            <p:cNvPr id="47" name="TextBox 46">
              <a:extLst>
                <a:ext uri="{FF2B5EF4-FFF2-40B4-BE49-F238E27FC236}">
                  <a16:creationId xmlns:a16="http://schemas.microsoft.com/office/drawing/2014/main" id="{CF31463E-DE34-4E42-A2C1-743C275FF295}"/>
                </a:ext>
              </a:extLst>
            </p:cNvPr>
            <p:cNvSpPr txBox="1"/>
            <p:nvPr/>
          </p:nvSpPr>
          <p:spPr>
            <a:xfrm>
              <a:off x="3508800" y="84644"/>
              <a:ext cx="5036234" cy="1336135"/>
            </a:xfrm>
            <a:prstGeom prst="rect">
              <a:avLst/>
            </a:prstGeom>
            <a:noFill/>
          </p:spPr>
          <p:txBody>
            <a:bodyPr wrap="square">
              <a:spAutoFit/>
            </a:bodyPr>
            <a:lstStyle/>
            <a:p>
              <a:pPr marL="0" marR="0">
                <a:lnSpc>
                  <a:spcPct val="107000"/>
                </a:lnSpc>
                <a:spcBef>
                  <a:spcPts val="0"/>
                </a:spcBef>
                <a:spcAft>
                  <a:spcPts val="800"/>
                </a:spcAft>
              </a:pPr>
              <a:r>
                <a:rPr lang="en-US" sz="14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Text analytics is also known as text data mining, roughly equivalent to text analytics. Text analytics shows the drawing of </a:t>
              </a:r>
              <a:r>
                <a:rPr lang="en-US" sz="1400" dirty="0" err="1">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meaningout</a:t>
              </a:r>
              <a:r>
                <a:rPr lang="en-US" sz="1400" dirty="0">
                  <a:solidFill>
                    <a:schemeClr val="tx1"/>
                  </a:solidFill>
                  <a:effectLst/>
                  <a:latin typeface="Times New Roman" panose="02020603050405020304" pitchFamily="18" charset="0"/>
                  <a:ea typeface="SimSun" panose="02010600030101010101" pitchFamily="2" charset="-122"/>
                  <a:cs typeface="Cordia New" panose="020B0304020202020204" pitchFamily="34" charset="-34"/>
                </a:rPr>
                <a:t> of written communication. Best tools for text analytics are listed below:</a:t>
              </a:r>
              <a:endParaRPr lang="en-US" sz="1100" dirty="0">
                <a:solidFill>
                  <a:schemeClr val="tx1"/>
                </a:solidFill>
                <a:effectLst/>
                <a:latin typeface="Calibri" panose="020F0502020204030204" pitchFamily="34" charset="0"/>
                <a:ea typeface="SimSun" panose="02010600030101010101" pitchFamily="2" charset="-122"/>
                <a:cs typeface="Cordia New" panose="020B0304020202020204" pitchFamily="34" charset="-34"/>
              </a:endParaRPr>
            </a:p>
            <a:p>
              <a:pPr marR="0" lvl="0">
                <a:lnSpc>
                  <a:spcPct val="107000"/>
                </a:lnSpc>
                <a:spcBef>
                  <a:spcPts val="0"/>
                </a:spcBef>
                <a:spcAft>
                  <a:spcPts val="800"/>
                </a:spcAft>
                <a:tabLst>
                  <a:tab pos="457200" algn="l"/>
                </a:tabLst>
              </a:pP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-QDA miner, </a:t>
              </a:r>
              <a:r>
                <a:rPr lang="en-US" sz="14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WordStat</a:t>
              </a: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SimStat</a:t>
              </a: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1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circle(in)">
                                      <p:cBhvr>
                                        <p:cTn id="7" dur="2000"/>
                                        <p:tgtEl>
                                          <p:spTgt spid="38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2000"/>
                                        <p:tgtEl>
                                          <p:spTgt spid="18"/>
                                        </p:tgtEl>
                                      </p:cBhvr>
                                    </p:animEffect>
                                  </p:childTnLst>
                                </p:cTn>
                              </p:par>
                              <p:par>
                                <p:cTn id="11" presetID="6"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heel(1)">
                                      <p:cBhvr>
                                        <p:cTn id="26" dur="2000"/>
                                        <p:tgtEl>
                                          <p:spTgt spid="17"/>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heel(1)">
                                      <p:cBhvr>
                                        <p:cTn id="29" dur="2000"/>
                                        <p:tgtEl>
                                          <p:spTgt spid="26"/>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87"/>
                                        </p:tgtEl>
                                        <p:attrNameLst>
                                          <p:attrName>style.visibility</p:attrName>
                                        </p:attrNameLst>
                                      </p:cBhvr>
                                      <p:to>
                                        <p:strVal val="visible"/>
                                      </p:to>
                                    </p:set>
                                    <p:animEffect transition="in" filter="wheel(1)">
                                      <p:cBhvr>
                                        <p:cTn id="32" dur="2000"/>
                                        <p:tgtEl>
                                          <p:spTgt spid="3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83"/>
                                        </p:tgtEl>
                                        <p:attrNameLst>
                                          <p:attrName>style.visibility</p:attrName>
                                        </p:attrNameLst>
                                      </p:cBhvr>
                                      <p:to>
                                        <p:strVal val="visible"/>
                                      </p:to>
                                    </p:set>
                                    <p:animEffect transition="in" filter="wipe(down)">
                                      <p:cBhvr>
                                        <p:cTn id="48" dur="500"/>
                                        <p:tgtEl>
                                          <p:spTgt spid="383"/>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nodeType="clickEffect">
                                  <p:stCondLst>
                                    <p:cond delay="0"/>
                                  </p:stCondLst>
                                  <p:childTnLst>
                                    <p:anim calcmode="lin" valueType="num">
                                      <p:cBhvr>
                                        <p:cTn id="52" dur="500"/>
                                        <p:tgtEl>
                                          <p:spTgt spid="22"/>
                                        </p:tgtEl>
                                        <p:attrNameLst>
                                          <p:attrName>ppt_w</p:attrName>
                                        </p:attrNameLst>
                                      </p:cBhvr>
                                      <p:tavLst>
                                        <p:tav tm="0">
                                          <p:val>
                                            <p:strVal val="ppt_w"/>
                                          </p:val>
                                        </p:tav>
                                        <p:tav tm="100000">
                                          <p:val>
                                            <p:fltVal val="0"/>
                                          </p:val>
                                        </p:tav>
                                      </p:tavLst>
                                    </p:anim>
                                    <p:anim calcmode="lin" valueType="num">
                                      <p:cBhvr>
                                        <p:cTn id="53" dur="500"/>
                                        <p:tgtEl>
                                          <p:spTgt spid="22"/>
                                        </p:tgtEl>
                                        <p:attrNameLst>
                                          <p:attrName>ppt_h</p:attrName>
                                        </p:attrNameLst>
                                      </p:cBhvr>
                                      <p:tavLst>
                                        <p:tav tm="0">
                                          <p:val>
                                            <p:strVal val="ppt_h"/>
                                          </p:val>
                                        </p:tav>
                                        <p:tav tm="100000">
                                          <p:val>
                                            <p:fltVal val="0"/>
                                          </p:val>
                                        </p:tav>
                                      </p:tavLst>
                                    </p:anim>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circle(in)">
                                      <p:cBhvr>
                                        <p:cTn id="60" dur="2000"/>
                                        <p:tgtEl>
                                          <p:spTgt spid="35"/>
                                        </p:tgtEl>
                                      </p:cBhvr>
                                    </p:animEffect>
                                  </p:childTnLst>
                                </p:cTn>
                              </p:par>
                              <p:par>
                                <p:cTn id="61" presetID="6" presetClass="entr" presetSubtype="16"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in)">
                                      <p:cBhvr>
                                        <p:cTn id="63" dur="2000"/>
                                        <p:tgtEl>
                                          <p:spTgt spid="27"/>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circle(in)">
                                      <p:cBhvr>
                                        <p:cTn id="66" dur="20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xit" presetSubtype="21" fill="hold" grpId="1" nodeType="clickEffect">
                                  <p:stCondLst>
                                    <p:cond delay="0"/>
                                  </p:stCondLst>
                                  <p:childTnLst>
                                    <p:animEffect transition="out" filter="barn(inVertical)">
                                      <p:cBhvr>
                                        <p:cTn id="70" dur="500"/>
                                        <p:tgtEl>
                                          <p:spTgt spid="35"/>
                                        </p:tgtEl>
                                      </p:cBhvr>
                                    </p:animEffect>
                                    <p:set>
                                      <p:cBhvr>
                                        <p:cTn id="71" dur="1" fill="hold">
                                          <p:stCondLst>
                                            <p:cond delay="499"/>
                                          </p:stCondLst>
                                        </p:cTn>
                                        <p:tgtEl>
                                          <p:spTgt spid="35"/>
                                        </p:tgtEl>
                                        <p:attrNameLst>
                                          <p:attrName>style.visibility</p:attrName>
                                        </p:attrNameLst>
                                      </p:cBhvr>
                                      <p:to>
                                        <p:strVal val="hidden"/>
                                      </p:to>
                                    </p:set>
                                  </p:childTnLst>
                                </p:cTn>
                              </p:par>
                              <p:par>
                                <p:cTn id="72" presetID="16" presetClass="exit" presetSubtype="21" fill="hold" nodeType="withEffect">
                                  <p:stCondLst>
                                    <p:cond delay="0"/>
                                  </p:stCondLst>
                                  <p:childTnLst>
                                    <p:animEffect transition="out" filter="barn(inVertical)">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Effect transition="in" filter="fade">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xit" presetSubtype="0" fill="hold" nodeType="clickEffect">
                                  <p:stCondLst>
                                    <p:cond delay="0"/>
                                  </p:stCondLst>
                                  <p:childTnLst>
                                    <p:animEffect transition="out" filter="wipe(down)">
                                      <p:cBhvr>
                                        <p:cTn id="90" dur="180" accel="50000">
                                          <p:stCondLst>
                                            <p:cond delay="1820"/>
                                          </p:stCondLst>
                                        </p:cTn>
                                        <p:tgtEl>
                                          <p:spTgt spid="34"/>
                                        </p:tgtEl>
                                      </p:cBhvr>
                                    </p:animEffect>
                                    <p:anim calcmode="lin" valueType="num">
                                      <p:cBhvr>
                                        <p:cTn id="91" dur="1822" tmFilter="0,0; 0.14,0.31; 0.43,0.73; 0.71,0.91; 1.0,1.0">
                                          <p:stCondLst>
                                            <p:cond delay="0"/>
                                          </p:stCondLst>
                                        </p:cTn>
                                        <p:tgtEl>
                                          <p:spTgt spid="34"/>
                                        </p:tgtEl>
                                        <p:attrNameLst>
                                          <p:attrName>ppt_x</p:attrName>
                                        </p:attrNameLst>
                                      </p:cBhvr>
                                      <p:tavLst>
                                        <p:tav tm="0">
                                          <p:val>
                                            <p:strVal val="ppt_x"/>
                                          </p:val>
                                        </p:tav>
                                        <p:tav tm="100000">
                                          <p:val>
                                            <p:strVal val="#ppt_x+0.25"/>
                                          </p:val>
                                        </p:tav>
                                      </p:tavLst>
                                    </p:anim>
                                    <p:anim calcmode="lin" valueType="num">
                                      <p:cBhvr>
                                        <p:cTn id="92" dur="178">
                                          <p:stCondLst>
                                            <p:cond delay="1822"/>
                                          </p:stCondLst>
                                        </p:cTn>
                                        <p:tgtEl>
                                          <p:spTgt spid="34"/>
                                        </p:tgtEl>
                                        <p:attrNameLst>
                                          <p:attrName>ppt_x</p:attrName>
                                        </p:attrNameLst>
                                      </p:cBhvr>
                                      <p:tavLst>
                                        <p:tav tm="0">
                                          <p:val>
                                            <p:strVal val="ppt_x"/>
                                          </p:val>
                                        </p:tav>
                                        <p:tav tm="100000">
                                          <p:val>
                                            <p:strVal val="ppt_x"/>
                                          </p:val>
                                        </p:tav>
                                      </p:tavLst>
                                    </p:anim>
                                    <p:anim calcmode="lin" valueType="num">
                                      <p:cBhvr>
                                        <p:cTn id="93" dur="664" tmFilter="0.0,0.0;0.25,0.07;0.50,0.2;0.75,0.467;1.0,1.0">
                                          <p:stCondLst>
                                            <p:cond delay="0"/>
                                          </p:stCondLst>
                                        </p:cTn>
                                        <p:tgtEl>
                                          <p:spTgt spid="3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4" dur="664" tmFilter="0, 0; 0.125,0.2665; 0.25,0.4; 0.375,0.465; 0.5,0.5;  0.625,0.535; 0.75,0.6; 0.875,0.7335; 1,1">
                                          <p:stCondLst>
                                            <p:cond delay="664"/>
                                          </p:stCondLst>
                                        </p:cTn>
                                        <p:tgtEl>
                                          <p:spTgt spid="3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5" dur="332" tmFilter="0, 0; 0.125,0.2665; 0.25,0.4; 0.375,0.465; 0.5,0.5;  0.625,0.535; 0.75,0.6; 0.875,0.7335; 1,1">
                                          <p:stCondLst>
                                            <p:cond delay="1324"/>
                                          </p:stCondLst>
                                        </p:cTn>
                                        <p:tgtEl>
                                          <p:spTgt spid="3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6" dur="164" tmFilter="0, 0; 0.125,0.2665; 0.25,0.4; 0.375,0.465; 0.5,0.5;  0.625,0.535; 0.75,0.6; 0.875,0.7335; 1,1">
                                          <p:stCondLst>
                                            <p:cond delay="1656"/>
                                          </p:stCondLst>
                                        </p:cTn>
                                        <p:tgtEl>
                                          <p:spTgt spid="3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7" dur="180" accel="50000">
                                          <p:stCondLst>
                                            <p:cond delay="1820"/>
                                          </p:stCondLst>
                                        </p:cTn>
                                        <p:tgtEl>
                                          <p:spTgt spid="34"/>
                                        </p:tgtEl>
                                        <p:attrNameLst>
                                          <p:attrName>ppt_y</p:attrName>
                                        </p:attrNameLst>
                                      </p:cBhvr>
                                      <p:tavLst>
                                        <p:tav tm="0">
                                          <p:val>
                                            <p:strVal val="ppt_y"/>
                                          </p:val>
                                        </p:tav>
                                        <p:tav tm="100000">
                                          <p:val>
                                            <p:strVal val="ppt_y+ppt_h"/>
                                          </p:val>
                                        </p:tav>
                                      </p:tavLst>
                                    </p:anim>
                                    <p:animScale>
                                      <p:cBhvr>
                                        <p:cTn id="98" dur="26">
                                          <p:stCondLst>
                                            <p:cond delay="620"/>
                                          </p:stCondLst>
                                        </p:cTn>
                                        <p:tgtEl>
                                          <p:spTgt spid="34"/>
                                        </p:tgtEl>
                                      </p:cBhvr>
                                      <p:to x="100000" y="60000"/>
                                    </p:animScale>
                                    <p:animScale>
                                      <p:cBhvr>
                                        <p:cTn id="99" dur="166" decel="50000">
                                          <p:stCondLst>
                                            <p:cond delay="646"/>
                                          </p:stCondLst>
                                        </p:cTn>
                                        <p:tgtEl>
                                          <p:spTgt spid="34"/>
                                        </p:tgtEl>
                                      </p:cBhvr>
                                      <p:to x="100000" y="100000"/>
                                    </p:animScale>
                                    <p:animScale>
                                      <p:cBhvr>
                                        <p:cTn id="100" dur="26">
                                          <p:stCondLst>
                                            <p:cond delay="1312"/>
                                          </p:stCondLst>
                                        </p:cTn>
                                        <p:tgtEl>
                                          <p:spTgt spid="34"/>
                                        </p:tgtEl>
                                      </p:cBhvr>
                                      <p:to x="100000" y="80000"/>
                                    </p:animScale>
                                    <p:animScale>
                                      <p:cBhvr>
                                        <p:cTn id="101" dur="166" decel="50000">
                                          <p:stCondLst>
                                            <p:cond delay="1338"/>
                                          </p:stCondLst>
                                        </p:cTn>
                                        <p:tgtEl>
                                          <p:spTgt spid="34"/>
                                        </p:tgtEl>
                                      </p:cBhvr>
                                      <p:to x="100000" y="100000"/>
                                    </p:animScale>
                                    <p:animScale>
                                      <p:cBhvr>
                                        <p:cTn id="102" dur="26">
                                          <p:stCondLst>
                                            <p:cond delay="1642"/>
                                          </p:stCondLst>
                                        </p:cTn>
                                        <p:tgtEl>
                                          <p:spTgt spid="34"/>
                                        </p:tgtEl>
                                      </p:cBhvr>
                                      <p:to x="100000" y="90000"/>
                                    </p:animScale>
                                    <p:animScale>
                                      <p:cBhvr>
                                        <p:cTn id="103" dur="166" decel="50000">
                                          <p:stCondLst>
                                            <p:cond delay="1668"/>
                                          </p:stCondLst>
                                        </p:cTn>
                                        <p:tgtEl>
                                          <p:spTgt spid="34"/>
                                        </p:tgtEl>
                                      </p:cBhvr>
                                      <p:to x="100000" y="100000"/>
                                    </p:animScale>
                                    <p:animScale>
                                      <p:cBhvr>
                                        <p:cTn id="104" dur="26">
                                          <p:stCondLst>
                                            <p:cond delay="1808"/>
                                          </p:stCondLst>
                                        </p:cTn>
                                        <p:tgtEl>
                                          <p:spTgt spid="34"/>
                                        </p:tgtEl>
                                      </p:cBhvr>
                                      <p:to x="100000" y="95000"/>
                                    </p:animScale>
                                    <p:animScale>
                                      <p:cBhvr>
                                        <p:cTn id="105" dur="166" decel="50000">
                                          <p:stCondLst>
                                            <p:cond delay="1834"/>
                                          </p:stCondLst>
                                        </p:cTn>
                                        <p:tgtEl>
                                          <p:spTgt spid="34"/>
                                        </p:tgtEl>
                                      </p:cBhvr>
                                      <p:to x="100000" y="100000"/>
                                    </p:animScale>
                                    <p:set>
                                      <p:cBhvr>
                                        <p:cTn id="106" dur="1" fill="hold">
                                          <p:stCondLst>
                                            <p:cond delay="1999"/>
                                          </p:stCondLst>
                                        </p:cTn>
                                        <p:tgtEl>
                                          <p:spTgt spid="34"/>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down)">
                                      <p:cBhvr>
                                        <p:cTn id="111" dur="500"/>
                                        <p:tgtEl>
                                          <p:spTgt spid="3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wipe(down)">
                                      <p:cBhvr>
                                        <p:cTn id="114" dur="500"/>
                                        <p:tgtEl>
                                          <p:spTgt spid="10"/>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xit" presetSubtype="21" fill="hold" nodeType="clickEffect">
                                  <p:stCondLst>
                                    <p:cond delay="0"/>
                                  </p:stCondLst>
                                  <p:childTnLst>
                                    <p:animEffect transition="out" filter="barn(inVertical)">
                                      <p:cBhvr>
                                        <p:cTn id="118" dur="500"/>
                                        <p:tgtEl>
                                          <p:spTgt spid="37"/>
                                        </p:tgtEl>
                                      </p:cBhvr>
                                    </p:animEffect>
                                    <p:set>
                                      <p:cBhvr>
                                        <p:cTn id="119"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5" grpId="0" animBg="1"/>
      <p:bldP spid="387" grpId="0" animBg="1"/>
      <p:bldP spid="10" grpId="0" animBg="1"/>
      <p:bldP spid="11" grpId="0" animBg="1"/>
      <p:bldP spid="12" grpId="0" animBg="1"/>
      <p:bldP spid="18" grpId="0"/>
      <p:bldP spid="18" grpId="1"/>
      <p:bldP spid="26" grpId="0"/>
      <p:bldP spid="26" grpId="1"/>
      <p:bldP spid="35" grpId="0"/>
      <p:bldP spid="35"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299" y="1881750"/>
            <a:ext cx="4339553"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V.System</a:t>
            </a:r>
            <a:r>
              <a:rPr lang="en-US" dirty="0"/>
              <a:t> performance optimization</a:t>
            </a:r>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123082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dirty="0"/>
              <a:t>1) What is eCommerce optimization?</a:t>
            </a:r>
          </a:p>
        </p:txBody>
      </p:sp>
      <p:grpSp>
        <p:nvGrpSpPr>
          <p:cNvPr id="54" name="Grupo 53">
            <a:extLst>
              <a:ext uri="{FF2B5EF4-FFF2-40B4-BE49-F238E27FC236}">
                <a16:creationId xmlns:a16="http://schemas.microsoft.com/office/drawing/2014/main" id="{C1C0CF39-E114-3949-A27F-1C46512C1BF9}"/>
              </a:ext>
            </a:extLst>
          </p:cNvPr>
          <p:cNvGrpSpPr/>
          <p:nvPr/>
        </p:nvGrpSpPr>
        <p:grpSpPr>
          <a:xfrm>
            <a:off x="5051577" y="597671"/>
            <a:ext cx="3378214" cy="3959923"/>
            <a:chOff x="7017258" y="4131327"/>
            <a:chExt cx="583504" cy="683980"/>
          </a:xfrm>
        </p:grpSpPr>
        <p:sp>
          <p:nvSpPr>
            <p:cNvPr id="55"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2" name="TextBox 31">
            <a:extLst>
              <a:ext uri="{FF2B5EF4-FFF2-40B4-BE49-F238E27FC236}">
                <a16:creationId xmlns:a16="http://schemas.microsoft.com/office/drawing/2014/main" id="{02343B92-94BD-4471-A264-8655CAEF3F93}"/>
              </a:ext>
            </a:extLst>
          </p:cNvPr>
          <p:cNvSpPr txBox="1"/>
          <p:nvPr/>
        </p:nvSpPr>
        <p:spPr>
          <a:xfrm>
            <a:off x="465014" y="2876419"/>
            <a:ext cx="4572000" cy="1997919"/>
          </a:xfrm>
          <a:prstGeom prst="rect">
            <a:avLst/>
          </a:prstGeom>
          <a:noFill/>
        </p:spPr>
        <p:txBody>
          <a:bodyPr wrap="square">
            <a:spAutoFit/>
          </a:bodyPr>
          <a:lstStyle/>
          <a:p>
            <a:pPr marL="57150" marR="0" algn="just">
              <a:lnSpc>
                <a:spcPct val="150000"/>
              </a:lnSpc>
              <a:spcBef>
                <a:spcPts val="0"/>
              </a:spcBef>
              <a:spcAft>
                <a:spcPts val="800"/>
              </a:spcAft>
            </a:pPr>
            <a:r>
              <a:rPr lang="en-US" sz="1400" dirty="0">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e-Commerce optimization is a holistic approach to improving your website and allowing visitors to easily convert into customers. From navigation and design to content and product descriptions, everything on your website should be intentionally leading users towards the end goal: purchasing your products or services.</a:t>
            </a:r>
            <a:endParaRPr lang="en-US" sz="1100" dirty="0">
              <a:solidFill>
                <a:schemeClr val="tx1"/>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dirty="0"/>
              <a:t>2) Why is optimize important?</a:t>
            </a:r>
          </a:p>
        </p:txBody>
      </p:sp>
      <p:grpSp>
        <p:nvGrpSpPr>
          <p:cNvPr id="54" name="Grupo 53">
            <a:extLst>
              <a:ext uri="{FF2B5EF4-FFF2-40B4-BE49-F238E27FC236}">
                <a16:creationId xmlns:a16="http://schemas.microsoft.com/office/drawing/2014/main" id="{C1C0CF39-E114-3949-A27F-1C46512C1BF9}"/>
              </a:ext>
            </a:extLst>
          </p:cNvPr>
          <p:cNvGrpSpPr/>
          <p:nvPr/>
        </p:nvGrpSpPr>
        <p:grpSpPr>
          <a:xfrm>
            <a:off x="5051577" y="597671"/>
            <a:ext cx="3378214" cy="3959923"/>
            <a:chOff x="7017258" y="4131327"/>
            <a:chExt cx="583504" cy="683980"/>
          </a:xfrm>
        </p:grpSpPr>
        <p:sp>
          <p:nvSpPr>
            <p:cNvPr id="55"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9" name="TextBox 28">
            <a:extLst>
              <a:ext uri="{FF2B5EF4-FFF2-40B4-BE49-F238E27FC236}">
                <a16:creationId xmlns:a16="http://schemas.microsoft.com/office/drawing/2014/main" id="{108BA39D-8C6B-43D5-B543-A27E9545E35B}"/>
              </a:ext>
            </a:extLst>
          </p:cNvPr>
          <p:cNvSpPr txBox="1"/>
          <p:nvPr/>
        </p:nvSpPr>
        <p:spPr>
          <a:xfrm>
            <a:off x="343895" y="3114085"/>
            <a:ext cx="4572000" cy="1028423"/>
          </a:xfrm>
          <a:prstGeom prst="rect">
            <a:avLst/>
          </a:prstGeom>
          <a:noFill/>
        </p:spPr>
        <p:txBody>
          <a:bodyPr wrap="square">
            <a:spAutoFit/>
          </a:bodyPr>
          <a:lstStyle/>
          <a:p>
            <a:pPr marL="57150" marR="0" indent="226695" algn="just">
              <a:lnSpc>
                <a:spcPct val="150000"/>
              </a:lnSpc>
              <a:spcBef>
                <a:spcPts val="0"/>
              </a:spcBef>
              <a:spcAft>
                <a:spcPts val="800"/>
              </a:spcAft>
            </a:pPr>
            <a:r>
              <a:rPr lang="en-US" sz="1400" dirty="0">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-The purpose of optimization is maximizing factors such as productivity, strength, reliability, longevity, efficiency, and utilization.</a:t>
            </a:r>
            <a:endParaRPr lang="en-US" sz="1100" dirty="0">
              <a:solidFill>
                <a:schemeClr val="tx1"/>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4671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42" name="Google Shape;524;p37">
            <a:extLst>
              <a:ext uri="{FF2B5EF4-FFF2-40B4-BE49-F238E27FC236}">
                <a16:creationId xmlns:a16="http://schemas.microsoft.com/office/drawing/2014/main" id="{8EA4A681-792F-47E0-A800-8FF07FBA3F97}"/>
              </a:ext>
            </a:extLst>
          </p:cNvPr>
          <p:cNvSpPr/>
          <p:nvPr/>
        </p:nvSpPr>
        <p:spPr>
          <a:xfrm>
            <a:off x="8026669" y="2756134"/>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dk1"/>
                </a:solidFill>
                <a:latin typeface="Barlow Light"/>
                <a:ea typeface="Barlow Light"/>
                <a:cs typeface="Barlow Light"/>
                <a:sym typeface="Barlow Light"/>
              </a:rPr>
              <a:t>NEXT</a:t>
            </a:r>
            <a:endParaRPr sz="1000" dirty="0">
              <a:solidFill>
                <a:schemeClr val="dk1"/>
              </a:solidFill>
              <a:latin typeface="Barlow Light"/>
              <a:ea typeface="Barlow Light"/>
              <a:cs typeface="Barlow Light"/>
              <a:sym typeface="Barlow Light"/>
            </a:endParaRPr>
          </a:p>
        </p:txBody>
      </p:sp>
      <p:sp>
        <p:nvSpPr>
          <p:cNvPr id="522" name="Google Shape;522;p37"/>
          <p:cNvSpPr txBox="1">
            <a:spLocks noGrp="1"/>
          </p:cNvSpPr>
          <p:nvPr>
            <p:ph type="title"/>
          </p:nvPr>
        </p:nvSpPr>
        <p:spPr>
          <a:xfrm>
            <a:off x="813578" y="895741"/>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3) 13 Tips for eCommerce Optimization</a:t>
            </a:r>
          </a:p>
        </p:txBody>
      </p:sp>
      <p:sp>
        <p:nvSpPr>
          <p:cNvPr id="523" name="Google Shape;523;p37"/>
          <p:cNvSpPr txBox="1">
            <a:spLocks noGrp="1"/>
          </p:cNvSpPr>
          <p:nvPr>
            <p:ph type="sldNum" idx="12"/>
          </p:nvPr>
        </p:nvSpPr>
        <p:spPr>
          <a:xfrm>
            <a:off x="8661594" y="4749850"/>
            <a:ext cx="545226"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dirty="0"/>
          </a:p>
        </p:txBody>
      </p:sp>
      <p:sp>
        <p:nvSpPr>
          <p:cNvPr id="524" name="Google Shape;524;p37"/>
          <p:cNvSpPr/>
          <p:nvPr/>
        </p:nvSpPr>
        <p:spPr>
          <a:xfrm>
            <a:off x="7440746"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DEC</a:t>
            </a:r>
            <a:endParaRPr sz="1000">
              <a:solidFill>
                <a:schemeClr val="dk1"/>
              </a:solidFill>
              <a:latin typeface="Barlow Light"/>
              <a:ea typeface="Barlow Light"/>
              <a:cs typeface="Barlow Light"/>
              <a:sym typeface="Barlow Light"/>
            </a:endParaRPr>
          </a:p>
        </p:txBody>
      </p:sp>
      <p:sp>
        <p:nvSpPr>
          <p:cNvPr id="525" name="Google Shape;525;p37"/>
          <p:cNvSpPr/>
          <p:nvPr/>
        </p:nvSpPr>
        <p:spPr>
          <a:xfrm>
            <a:off x="6780662"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NOV</a:t>
            </a:r>
            <a:endParaRPr sz="1000">
              <a:solidFill>
                <a:schemeClr val="dk1"/>
              </a:solidFill>
              <a:latin typeface="Barlow Light"/>
              <a:ea typeface="Barlow Light"/>
              <a:cs typeface="Barlow Light"/>
              <a:sym typeface="Barlow Light"/>
            </a:endParaRPr>
          </a:p>
        </p:txBody>
      </p:sp>
      <p:sp>
        <p:nvSpPr>
          <p:cNvPr id="526" name="Google Shape;526;p37"/>
          <p:cNvSpPr/>
          <p:nvPr/>
        </p:nvSpPr>
        <p:spPr>
          <a:xfrm>
            <a:off x="612057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OCT</a:t>
            </a:r>
            <a:endParaRPr sz="1000">
              <a:solidFill>
                <a:schemeClr val="dk1"/>
              </a:solidFill>
              <a:latin typeface="Barlow Light"/>
              <a:ea typeface="Barlow Light"/>
              <a:cs typeface="Barlow Light"/>
              <a:sym typeface="Barlow Light"/>
            </a:endParaRPr>
          </a:p>
        </p:txBody>
      </p:sp>
      <p:sp>
        <p:nvSpPr>
          <p:cNvPr id="527" name="Google Shape;527;p37"/>
          <p:cNvSpPr/>
          <p:nvPr/>
        </p:nvSpPr>
        <p:spPr>
          <a:xfrm>
            <a:off x="5460494"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SEP</a:t>
            </a:r>
            <a:endParaRPr sz="1000">
              <a:solidFill>
                <a:schemeClr val="dk1"/>
              </a:solidFill>
              <a:latin typeface="Barlow Light"/>
              <a:ea typeface="Barlow Light"/>
              <a:cs typeface="Barlow Light"/>
              <a:sym typeface="Barlow Light"/>
            </a:endParaRPr>
          </a:p>
        </p:txBody>
      </p:sp>
      <p:sp>
        <p:nvSpPr>
          <p:cNvPr id="528" name="Google Shape;528;p37"/>
          <p:cNvSpPr/>
          <p:nvPr/>
        </p:nvSpPr>
        <p:spPr>
          <a:xfrm>
            <a:off x="4800410"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AUG</a:t>
            </a:r>
            <a:endParaRPr sz="1000">
              <a:solidFill>
                <a:schemeClr val="dk1"/>
              </a:solidFill>
              <a:latin typeface="Barlow Light"/>
              <a:ea typeface="Barlow Light"/>
              <a:cs typeface="Barlow Light"/>
              <a:sym typeface="Barlow Light"/>
            </a:endParaRPr>
          </a:p>
        </p:txBody>
      </p:sp>
      <p:sp>
        <p:nvSpPr>
          <p:cNvPr id="529" name="Google Shape;529;p37"/>
          <p:cNvSpPr/>
          <p:nvPr/>
        </p:nvSpPr>
        <p:spPr>
          <a:xfrm>
            <a:off x="414032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JUL</a:t>
            </a:r>
            <a:endParaRPr sz="1000">
              <a:solidFill>
                <a:schemeClr val="dk1"/>
              </a:solidFill>
              <a:latin typeface="Barlow Light"/>
              <a:ea typeface="Barlow Light"/>
              <a:cs typeface="Barlow Light"/>
              <a:sym typeface="Barlow Light"/>
            </a:endParaRPr>
          </a:p>
        </p:txBody>
      </p:sp>
      <p:sp>
        <p:nvSpPr>
          <p:cNvPr id="530" name="Google Shape;530;p37"/>
          <p:cNvSpPr/>
          <p:nvPr/>
        </p:nvSpPr>
        <p:spPr>
          <a:xfrm>
            <a:off x="3480242"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JUN</a:t>
            </a:r>
            <a:endParaRPr sz="1000">
              <a:solidFill>
                <a:schemeClr val="dk1"/>
              </a:solidFill>
              <a:latin typeface="Barlow Light"/>
              <a:ea typeface="Barlow Light"/>
              <a:cs typeface="Barlow Light"/>
              <a:sym typeface="Barlow Light"/>
            </a:endParaRPr>
          </a:p>
        </p:txBody>
      </p:sp>
      <p:sp>
        <p:nvSpPr>
          <p:cNvPr id="531" name="Google Shape;531;p37"/>
          <p:cNvSpPr/>
          <p:nvPr/>
        </p:nvSpPr>
        <p:spPr>
          <a:xfrm>
            <a:off x="2820157"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MAY</a:t>
            </a:r>
            <a:endParaRPr sz="1000">
              <a:solidFill>
                <a:schemeClr val="dk1"/>
              </a:solidFill>
              <a:latin typeface="Barlow Light"/>
              <a:ea typeface="Barlow Light"/>
              <a:cs typeface="Barlow Light"/>
              <a:sym typeface="Barlow Light"/>
            </a:endParaRPr>
          </a:p>
        </p:txBody>
      </p:sp>
      <p:sp>
        <p:nvSpPr>
          <p:cNvPr id="532" name="Google Shape;532;p37"/>
          <p:cNvSpPr/>
          <p:nvPr/>
        </p:nvSpPr>
        <p:spPr>
          <a:xfrm>
            <a:off x="2160073"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APR</a:t>
            </a:r>
            <a:endParaRPr sz="1000">
              <a:solidFill>
                <a:schemeClr val="dk1"/>
              </a:solidFill>
              <a:latin typeface="Barlow Light"/>
              <a:ea typeface="Barlow Light"/>
              <a:cs typeface="Barlow Light"/>
              <a:sym typeface="Barlow Light"/>
            </a:endParaRPr>
          </a:p>
        </p:txBody>
      </p:sp>
      <p:sp>
        <p:nvSpPr>
          <p:cNvPr id="533" name="Google Shape;533;p37"/>
          <p:cNvSpPr/>
          <p:nvPr/>
        </p:nvSpPr>
        <p:spPr>
          <a:xfrm>
            <a:off x="1499989"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Barlow Light"/>
                <a:ea typeface="Barlow Light"/>
                <a:cs typeface="Barlow Light"/>
                <a:sym typeface="Barlow Light"/>
              </a:rPr>
              <a:t>MAR</a:t>
            </a:r>
            <a:endParaRPr sz="1000">
              <a:solidFill>
                <a:schemeClr val="dk1"/>
              </a:solidFill>
              <a:latin typeface="Barlow Light"/>
              <a:ea typeface="Barlow Light"/>
              <a:cs typeface="Barlow Light"/>
              <a:sym typeface="Barlow Light"/>
            </a:endParaRPr>
          </a:p>
        </p:txBody>
      </p:sp>
      <p:sp>
        <p:nvSpPr>
          <p:cNvPr id="534" name="Google Shape;534;p37"/>
          <p:cNvSpPr/>
          <p:nvPr/>
        </p:nvSpPr>
        <p:spPr>
          <a:xfrm>
            <a:off x="839905"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dk1"/>
                </a:solidFill>
                <a:latin typeface="Barlow Light"/>
                <a:ea typeface="Barlow Light"/>
                <a:cs typeface="Barlow Light"/>
                <a:sym typeface="Barlow Light"/>
              </a:rPr>
              <a:t>FEB</a:t>
            </a:r>
            <a:endParaRPr sz="1000" dirty="0">
              <a:solidFill>
                <a:schemeClr val="dk1"/>
              </a:solidFill>
              <a:latin typeface="Barlow Light"/>
              <a:ea typeface="Barlow Light"/>
              <a:cs typeface="Barlow Light"/>
              <a:sym typeface="Barlow Light"/>
            </a:endParaRPr>
          </a:p>
        </p:txBody>
      </p:sp>
      <p:sp>
        <p:nvSpPr>
          <p:cNvPr id="535" name="Google Shape;535;p37"/>
          <p:cNvSpPr/>
          <p:nvPr/>
        </p:nvSpPr>
        <p:spPr>
          <a:xfrm>
            <a:off x="17982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dk1"/>
                </a:solidFill>
                <a:latin typeface="Barlow Light"/>
                <a:ea typeface="Barlow Light"/>
                <a:cs typeface="Barlow Light"/>
                <a:sym typeface="Barlow Light"/>
              </a:rPr>
              <a:t>JAN</a:t>
            </a:r>
            <a:endParaRPr sz="1000" dirty="0">
              <a:solidFill>
                <a:schemeClr val="dk1"/>
              </a:solidFill>
              <a:latin typeface="Barlow Light"/>
              <a:ea typeface="Barlow Light"/>
              <a:cs typeface="Barlow Light"/>
              <a:sym typeface="Barlow Light"/>
            </a:endParaRPr>
          </a:p>
        </p:txBody>
      </p:sp>
      <p:sp>
        <p:nvSpPr>
          <p:cNvPr id="536" name="Google Shape;536;p37"/>
          <p:cNvSpPr/>
          <p:nvPr/>
        </p:nvSpPr>
        <p:spPr>
          <a:xfrm>
            <a:off x="-294462" y="2755950"/>
            <a:ext cx="637200" cy="393600"/>
          </a:xfrm>
          <a:prstGeom prst="homePlate">
            <a:avLst>
              <a:gd name="adj" fmla="val 32030"/>
            </a:avLst>
          </a:prstGeom>
          <a:gradFill>
            <a:gsLst>
              <a:gs pos="0">
                <a:schemeClr val="accent6"/>
              </a:gs>
              <a:gs pos="100000">
                <a:schemeClr val="accent5"/>
              </a:gs>
            </a:gsLst>
            <a:lin ang="2700006" scaled="0"/>
          </a:gra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37" name="Google Shape;537;p37"/>
          <p:cNvCxnSpPr>
            <a:cxnSpLocks/>
          </p:cNvCxnSpPr>
          <p:nvPr/>
        </p:nvCxnSpPr>
        <p:spPr>
          <a:xfrm rot="10800000">
            <a:off x="47446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38" name="Google Shape;538;p37"/>
          <p:cNvSpPr txBox="1"/>
          <p:nvPr/>
        </p:nvSpPr>
        <p:spPr>
          <a:xfrm>
            <a:off x="43343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1.Improve Product Pages:</a:t>
            </a:r>
          </a:p>
        </p:txBody>
      </p:sp>
      <p:cxnSp>
        <p:nvCxnSpPr>
          <p:cNvPr id="539" name="Google Shape;539;p37"/>
          <p:cNvCxnSpPr>
            <a:cxnSpLocks/>
          </p:cNvCxnSpPr>
          <p:nvPr/>
        </p:nvCxnSpPr>
        <p:spPr>
          <a:xfrm rot="10800000">
            <a:off x="179569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0" name="Google Shape;540;p37"/>
          <p:cNvSpPr txBox="1"/>
          <p:nvPr/>
        </p:nvSpPr>
        <p:spPr>
          <a:xfrm>
            <a:off x="175618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3.Use Personalization.</a:t>
            </a:r>
          </a:p>
        </p:txBody>
      </p:sp>
      <p:cxnSp>
        <p:nvCxnSpPr>
          <p:cNvPr id="541" name="Google Shape;541;p37"/>
          <p:cNvCxnSpPr>
            <a:cxnSpLocks/>
          </p:cNvCxnSpPr>
          <p:nvPr/>
        </p:nvCxnSpPr>
        <p:spPr>
          <a:xfrm rot="10800000">
            <a:off x="311693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2" name="Google Shape;542;p37"/>
          <p:cNvSpPr txBox="1"/>
          <p:nvPr/>
        </p:nvSpPr>
        <p:spPr>
          <a:xfrm>
            <a:off x="307892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5.Use an </a:t>
            </a:r>
            <a:r>
              <a:rPr lang="en-US" sz="900" dirty="0" err="1">
                <a:solidFill>
                  <a:schemeClr val="dk2"/>
                </a:solidFill>
                <a:latin typeface="Barlow Light"/>
                <a:ea typeface="Barlow Light"/>
                <a:cs typeface="Barlow Light"/>
                <a:sym typeface="Barlow Light"/>
              </a:rPr>
              <a:t>Upsel</a:t>
            </a:r>
            <a:endParaRPr lang="en-US" sz="900" dirty="0">
              <a:solidFill>
                <a:schemeClr val="dk2"/>
              </a:solidFill>
              <a:latin typeface="Barlow Light"/>
              <a:ea typeface="Barlow Light"/>
              <a:cs typeface="Barlow Light"/>
              <a:sym typeface="Barlow Light"/>
            </a:endParaRPr>
          </a:p>
        </p:txBody>
      </p:sp>
      <p:cxnSp>
        <p:nvCxnSpPr>
          <p:cNvPr id="543" name="Google Shape;543;p37"/>
          <p:cNvCxnSpPr>
            <a:cxnSpLocks/>
          </p:cNvCxnSpPr>
          <p:nvPr/>
        </p:nvCxnSpPr>
        <p:spPr>
          <a:xfrm rot="10800000">
            <a:off x="443816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4" name="Google Shape;544;p37"/>
          <p:cNvSpPr txBox="1"/>
          <p:nvPr/>
        </p:nvSpPr>
        <p:spPr>
          <a:xfrm>
            <a:off x="440166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7.Overcome Other Specific Objections</a:t>
            </a:r>
          </a:p>
        </p:txBody>
      </p:sp>
      <p:cxnSp>
        <p:nvCxnSpPr>
          <p:cNvPr id="545" name="Google Shape;545;p37"/>
          <p:cNvCxnSpPr>
            <a:cxnSpLocks/>
          </p:cNvCxnSpPr>
          <p:nvPr/>
        </p:nvCxnSpPr>
        <p:spPr>
          <a:xfrm rot="10800000">
            <a:off x="5759401"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6" name="Google Shape;546;p37"/>
          <p:cNvSpPr txBox="1"/>
          <p:nvPr/>
        </p:nvSpPr>
        <p:spPr>
          <a:xfrm>
            <a:off x="572440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9.Build an Email List: </a:t>
            </a:r>
          </a:p>
        </p:txBody>
      </p:sp>
      <p:cxnSp>
        <p:nvCxnSpPr>
          <p:cNvPr id="547" name="Google Shape;547;p37"/>
          <p:cNvCxnSpPr>
            <a:cxnSpLocks/>
          </p:cNvCxnSpPr>
          <p:nvPr/>
        </p:nvCxnSpPr>
        <p:spPr>
          <a:xfrm rot="10800000">
            <a:off x="7080636"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548" name="Google Shape;548;p37"/>
          <p:cNvSpPr txBox="1"/>
          <p:nvPr/>
        </p:nvSpPr>
        <p:spPr>
          <a:xfrm>
            <a:off x="704714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11.Automate Your Email Marketing</a:t>
            </a:r>
          </a:p>
        </p:txBody>
      </p:sp>
      <p:cxnSp>
        <p:nvCxnSpPr>
          <p:cNvPr id="549" name="Google Shape;549;p37"/>
          <p:cNvCxnSpPr>
            <a:cxnSpLocks/>
          </p:cNvCxnSpPr>
          <p:nvPr/>
        </p:nvCxnSpPr>
        <p:spPr>
          <a:xfrm rot="10800000">
            <a:off x="114522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0" name="Google Shape;550;p37"/>
          <p:cNvSpPr txBox="1"/>
          <p:nvPr/>
        </p:nvSpPr>
        <p:spPr>
          <a:xfrm>
            <a:off x="1075086"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2.Optimize Your Pricing.</a:t>
            </a:r>
          </a:p>
        </p:txBody>
      </p:sp>
      <p:cxnSp>
        <p:nvCxnSpPr>
          <p:cNvPr id="551" name="Google Shape;551;p37"/>
          <p:cNvCxnSpPr>
            <a:cxnSpLocks/>
          </p:cNvCxnSpPr>
          <p:nvPr/>
        </p:nvCxnSpPr>
        <p:spPr>
          <a:xfrm rot="10800000">
            <a:off x="246646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2" name="Google Shape;552;p37"/>
          <p:cNvSpPr txBox="1"/>
          <p:nvPr/>
        </p:nvSpPr>
        <p:spPr>
          <a:xfrm>
            <a:off x="2405482"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4.Optimize for Mobile</a:t>
            </a:r>
          </a:p>
        </p:txBody>
      </p:sp>
      <p:cxnSp>
        <p:nvCxnSpPr>
          <p:cNvPr id="553" name="Google Shape;553;p37"/>
          <p:cNvCxnSpPr>
            <a:cxnSpLocks/>
          </p:cNvCxnSpPr>
          <p:nvPr/>
        </p:nvCxnSpPr>
        <p:spPr>
          <a:xfrm rot="10800000">
            <a:off x="378769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4" name="Google Shape;554;p37"/>
          <p:cNvSpPr txBox="1"/>
          <p:nvPr/>
        </p:nvSpPr>
        <p:spPr>
          <a:xfrm>
            <a:off x="3735877"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6.Create Urgency With Flash Sales</a:t>
            </a:r>
          </a:p>
        </p:txBody>
      </p:sp>
      <p:cxnSp>
        <p:nvCxnSpPr>
          <p:cNvPr id="555" name="Google Shape;555;p37"/>
          <p:cNvCxnSpPr>
            <a:cxnSpLocks/>
          </p:cNvCxnSpPr>
          <p:nvPr/>
        </p:nvCxnSpPr>
        <p:spPr>
          <a:xfrm rot="10800000">
            <a:off x="510893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37"/>
          <p:cNvSpPr txBox="1"/>
          <p:nvPr/>
        </p:nvSpPr>
        <p:spPr>
          <a:xfrm>
            <a:off x="5066273"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8.Reduce Cart Abandonment</a:t>
            </a:r>
          </a:p>
        </p:txBody>
      </p:sp>
      <p:cxnSp>
        <p:nvCxnSpPr>
          <p:cNvPr id="557" name="Google Shape;557;p37"/>
          <p:cNvCxnSpPr>
            <a:cxnSpLocks/>
          </p:cNvCxnSpPr>
          <p:nvPr/>
        </p:nvCxnSpPr>
        <p:spPr>
          <a:xfrm rot="10800000">
            <a:off x="6430165"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58" name="Google Shape;558;p37"/>
          <p:cNvSpPr txBox="1"/>
          <p:nvPr/>
        </p:nvSpPr>
        <p:spPr>
          <a:xfrm>
            <a:off x="639666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10.Split Test Your Email </a:t>
            </a:r>
            <a:r>
              <a:rPr lang="en-US" sz="900" dirty="0" err="1">
                <a:solidFill>
                  <a:schemeClr val="dk2"/>
                </a:solidFill>
                <a:latin typeface="Barlow Light"/>
                <a:ea typeface="Barlow Light"/>
                <a:cs typeface="Barlow Light"/>
                <a:sym typeface="Barlow Light"/>
              </a:rPr>
              <a:t>Optins</a:t>
            </a:r>
            <a:r>
              <a:rPr lang="en-US" sz="900" dirty="0">
                <a:solidFill>
                  <a:schemeClr val="dk2"/>
                </a:solidFill>
                <a:latin typeface="Barlow Light"/>
                <a:ea typeface="Barlow Light"/>
                <a:cs typeface="Barlow Light"/>
                <a:sym typeface="Barlow Light"/>
              </a:rPr>
              <a:t> and Campaigns:</a:t>
            </a:r>
          </a:p>
        </p:txBody>
      </p:sp>
      <p:cxnSp>
        <p:nvCxnSpPr>
          <p:cNvPr id="559" name="Google Shape;559;p37"/>
          <p:cNvCxnSpPr>
            <a:cxnSpLocks/>
          </p:cNvCxnSpPr>
          <p:nvPr/>
        </p:nvCxnSpPr>
        <p:spPr>
          <a:xfrm rot="10800000">
            <a:off x="7751400"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560" name="Google Shape;560;p37"/>
          <p:cNvSpPr txBox="1"/>
          <p:nvPr/>
        </p:nvSpPr>
        <p:spPr>
          <a:xfrm>
            <a:off x="7713611"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12.Get Feedback: Get customer feedback</a:t>
            </a:r>
          </a:p>
        </p:txBody>
      </p:sp>
      <p:cxnSp>
        <p:nvCxnSpPr>
          <p:cNvPr id="43" name="Google Shape;547;p37">
            <a:extLst>
              <a:ext uri="{FF2B5EF4-FFF2-40B4-BE49-F238E27FC236}">
                <a16:creationId xmlns:a16="http://schemas.microsoft.com/office/drawing/2014/main" id="{96126975-976E-4B97-B6EE-40EF28BAC4AD}"/>
              </a:ext>
            </a:extLst>
          </p:cNvPr>
          <p:cNvCxnSpPr>
            <a:cxnSpLocks/>
          </p:cNvCxnSpPr>
          <p:nvPr/>
        </p:nvCxnSpPr>
        <p:spPr>
          <a:xfrm rot="10800000">
            <a:off x="8330136" y="2279049"/>
            <a:ext cx="0" cy="498600"/>
          </a:xfrm>
          <a:prstGeom prst="straightConnector1">
            <a:avLst/>
          </a:prstGeom>
          <a:noFill/>
          <a:ln w="9525" cap="flat" cmpd="sng">
            <a:solidFill>
              <a:schemeClr val="lt2"/>
            </a:solidFill>
            <a:prstDash val="solid"/>
            <a:round/>
            <a:headEnd type="oval" w="med" len="med"/>
            <a:tailEnd type="oval" w="med" len="med"/>
          </a:ln>
        </p:spPr>
      </p:cxnSp>
      <p:sp>
        <p:nvSpPr>
          <p:cNvPr id="44" name="Google Shape;548;p37">
            <a:extLst>
              <a:ext uri="{FF2B5EF4-FFF2-40B4-BE49-F238E27FC236}">
                <a16:creationId xmlns:a16="http://schemas.microsoft.com/office/drawing/2014/main" id="{2926631B-26FF-4D7F-A92B-F680F539D687}"/>
              </a:ext>
            </a:extLst>
          </p:cNvPr>
          <p:cNvSpPr txBox="1"/>
          <p:nvPr/>
        </p:nvSpPr>
        <p:spPr>
          <a:xfrm>
            <a:off x="8296648" y="1724318"/>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13.Troubleshoot Common Errors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299" y="1881750"/>
            <a:ext cx="4339553"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VI.System</a:t>
            </a:r>
            <a:r>
              <a:rPr lang="en-US" dirty="0"/>
              <a:t> Upgradation</a:t>
            </a:r>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283569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299" y="836000"/>
            <a:ext cx="6909351"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1) When To Upgrade Your E-Commerce Platform</a:t>
            </a:r>
          </a:p>
        </p:txBody>
      </p:sp>
      <p:sp>
        <p:nvSpPr>
          <p:cNvPr id="484" name="Google Shape;484;p35"/>
          <p:cNvSpPr txBox="1">
            <a:spLocks noGrp="1"/>
          </p:cNvSpPr>
          <p:nvPr>
            <p:ph type="body" idx="1"/>
          </p:nvPr>
        </p:nvSpPr>
        <p:spPr>
          <a:xfrm>
            <a:off x="855300" y="1353949"/>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If your current e-commerce system meets your present needs and you’re still experiencing high conversion rates, you probably won’t need to make a change immediately. However, if you notice any of the following signs, you should strongly consider upgrading or implementing a new integrated </a:t>
            </a:r>
          </a:p>
          <a:p>
            <a:pPr marL="0" lvl="0" indent="0" algn="l" rtl="0">
              <a:spcBef>
                <a:spcPts val="0"/>
              </a:spcBef>
              <a:spcAft>
                <a:spcPts val="0"/>
              </a:spcAft>
              <a:buNone/>
            </a:pPr>
            <a:r>
              <a:rPr lang="en-US" sz="1800" dirty="0"/>
              <a:t>e-commerce platform:</a:t>
            </a:r>
          </a:p>
          <a:p>
            <a:pPr marL="0" lvl="0" indent="0" algn="l" rtl="0">
              <a:spcBef>
                <a:spcPts val="0"/>
              </a:spcBef>
              <a:spcAft>
                <a:spcPts val="0"/>
              </a:spcAft>
              <a:buNone/>
            </a:pPr>
            <a:r>
              <a:rPr lang="en-US" sz="1800" dirty="0"/>
              <a:t>+</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Diminished ROI</a:t>
            </a:r>
          </a:p>
          <a:p>
            <a:pPr marL="0" lvl="0" indent="0" algn="l" rtl="0">
              <a:spcBef>
                <a:spcPts val="0"/>
              </a:spcBef>
              <a:spcAft>
                <a:spcPts val="0"/>
              </a:spcAft>
              <a:buNone/>
            </a:pPr>
            <a:r>
              <a:rPr lang="en-US" sz="1800" dirty="0">
                <a:latin typeface="Calibri" panose="020F0502020204030204" pitchFamily="34" charset="0"/>
                <a:ea typeface="MS Mincho" panose="02020609040205080304" pitchFamily="49" charset="-128"/>
                <a:cs typeface="Times New Roman" panose="02020603050405020304" pitchFamily="18" charset="0"/>
              </a:rPr>
              <a:t>+</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Lack of scalability</a:t>
            </a:r>
            <a:endParaRPr lang="en-US" sz="1800" dirty="0">
              <a:latin typeface="Calibri" panose="020F0502020204030204" pitchFamily="34" charset="0"/>
              <a:ea typeface="MS Mincho" panose="02020609040205080304" pitchFamily="49" charset="-128"/>
              <a:cs typeface="Times New Roman" panose="02020603050405020304" pitchFamily="18" charset="0"/>
            </a:endParaRPr>
          </a:p>
          <a:p>
            <a:pPr marL="0" lvl="0" indent="0" algn="l" rtl="0">
              <a:spcBef>
                <a:spcPts val="0"/>
              </a:spcBef>
              <a:spcAft>
                <a:spcPts val="0"/>
              </a:spcAft>
              <a:buNone/>
            </a:pPr>
            <a:r>
              <a:rPr lang="en-US" sz="1800" dirty="0">
                <a:latin typeface="Calibri" panose="020F0502020204030204" pitchFamily="34" charset="0"/>
                <a:ea typeface="MS Mincho" panose="02020609040205080304" pitchFamily="49" charset="-128"/>
                <a:cs typeface="Times New Roman" panose="02020603050405020304" pitchFamily="18" charset="0"/>
              </a:rPr>
              <a:t>+</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Inadequate flexibility</a:t>
            </a:r>
          </a:p>
          <a:p>
            <a:pPr marL="0" lvl="0" indent="0" algn="l" rtl="0">
              <a:spcBef>
                <a:spcPts val="0"/>
              </a:spcBef>
              <a:spcAft>
                <a:spcPts val="0"/>
              </a:spcAft>
              <a:buNone/>
            </a:pPr>
            <a:r>
              <a:rPr lang="en-US" sz="1800" dirty="0">
                <a:latin typeface="Calibri" panose="020F0502020204030204" pitchFamily="34" charset="0"/>
                <a:ea typeface="MS Mincho" panose="02020609040205080304" pitchFamily="49" charset="-128"/>
                <a:cs typeface="Times New Roman" panose="02020603050405020304" pitchFamily="18" charset="0"/>
              </a:rPr>
              <a:t>+</a:t>
            </a:r>
            <a:r>
              <a:rPr lang="en-US" sz="1800" dirty="0">
                <a:effectLst/>
                <a:latin typeface="Calibri" panose="020F0502020204030204" pitchFamily="34" charset="0"/>
                <a:ea typeface="MS Mincho" panose="02020609040205080304" pitchFamily="49" charset="-128"/>
                <a:cs typeface="Times New Roman" panose="02020603050405020304" pitchFamily="18" charset="0"/>
              </a:rPr>
              <a:t>Customer dissatisfaction</a:t>
            </a:r>
            <a:endParaRPr lang="en-US" sz="1800" dirty="0"/>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wipe(down)">
                                      <p:cBhvr>
                                        <p:cTn id="7" dur="500"/>
                                        <p:tgtEl>
                                          <p:spTgt spid="4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84">
                                            <p:txEl>
                                              <p:pRg st="1" end="1"/>
                                            </p:txEl>
                                          </p:spTgt>
                                        </p:tgtEl>
                                        <p:attrNameLst>
                                          <p:attrName>style.visibility</p:attrName>
                                        </p:attrNameLst>
                                      </p:cBhvr>
                                      <p:to>
                                        <p:strVal val="visible"/>
                                      </p:to>
                                    </p:set>
                                    <p:animEffect transition="in" filter="wipe(down)">
                                      <p:cBhvr>
                                        <p:cTn id="12" dur="500"/>
                                        <p:tgtEl>
                                          <p:spTgt spid="4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84">
                                            <p:txEl>
                                              <p:pRg st="2" end="2"/>
                                            </p:txEl>
                                          </p:spTgt>
                                        </p:tgtEl>
                                        <p:attrNameLst>
                                          <p:attrName>style.visibility</p:attrName>
                                        </p:attrNameLst>
                                      </p:cBhvr>
                                      <p:to>
                                        <p:strVal val="visible"/>
                                      </p:to>
                                    </p:set>
                                    <p:animEffect transition="in" filter="wipe(down)">
                                      <p:cBhvr>
                                        <p:cTn id="17" dur="500"/>
                                        <p:tgtEl>
                                          <p:spTgt spid="4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84">
                                            <p:txEl>
                                              <p:pRg st="3" end="3"/>
                                            </p:txEl>
                                          </p:spTgt>
                                        </p:tgtEl>
                                        <p:attrNameLst>
                                          <p:attrName>style.visibility</p:attrName>
                                        </p:attrNameLst>
                                      </p:cBhvr>
                                      <p:to>
                                        <p:strVal val="visible"/>
                                      </p:to>
                                    </p:set>
                                    <p:animEffect transition="in" filter="wipe(down)">
                                      <p:cBhvr>
                                        <p:cTn id="22" dur="500"/>
                                        <p:tgtEl>
                                          <p:spTgt spid="4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4">
                                            <p:txEl>
                                              <p:pRg st="4" end="4"/>
                                            </p:txEl>
                                          </p:spTgt>
                                        </p:tgtEl>
                                        <p:attrNameLst>
                                          <p:attrName>style.visibility</p:attrName>
                                        </p:attrNameLst>
                                      </p:cBhvr>
                                      <p:to>
                                        <p:strVal val="visible"/>
                                      </p:to>
                                    </p:set>
                                    <p:animEffect transition="in" filter="wipe(down)">
                                      <p:cBhvr>
                                        <p:cTn id="27" dur="500"/>
                                        <p:tgtEl>
                                          <p:spTgt spid="4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84">
                                            <p:txEl>
                                              <p:pRg st="5" end="5"/>
                                            </p:txEl>
                                          </p:spTgt>
                                        </p:tgtEl>
                                        <p:attrNameLst>
                                          <p:attrName>style.visibility</p:attrName>
                                        </p:attrNameLst>
                                      </p:cBhvr>
                                      <p:to>
                                        <p:strVal val="visible"/>
                                      </p:to>
                                    </p:set>
                                    <p:animEffect transition="in" filter="wipe(down)">
                                      <p:cBhvr>
                                        <p:cTn id="32" dur="500"/>
                                        <p:tgtEl>
                                          <p:spTgt spid="4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855299" y="1534047"/>
            <a:ext cx="7741739"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400" dirty="0"/>
              <a:t>I</a:t>
            </a:r>
            <a:r>
              <a:rPr lang="en-US" sz="2400" dirty="0">
                <a:solidFill>
                  <a:schemeClr val="accent1"/>
                </a:solidFill>
              </a:rPr>
              <a:t>.</a:t>
            </a:r>
            <a:r>
              <a:rPr lang="en-US" sz="2400" dirty="0"/>
              <a:t>SECURITY AND DATA PROTECTION </a:t>
            </a:r>
          </a:p>
        </p:txBody>
      </p:sp>
      <p:sp>
        <p:nvSpPr>
          <p:cNvPr id="124" name="Google Shape;124;p14"/>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Let’s start!</a:t>
            </a:r>
            <a:endParaRPr dirty="0"/>
          </a:p>
        </p:txBody>
      </p:sp>
      <p:grpSp>
        <p:nvGrpSpPr>
          <p:cNvPr id="58" name="Grupo 57">
            <a:extLst>
              <a:ext uri="{FF2B5EF4-FFF2-40B4-BE49-F238E27FC236}">
                <a16:creationId xmlns:a16="http://schemas.microsoft.com/office/drawing/2014/main"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dirty="0"/>
              <a:t>2) What Is An Integrated Solution?</a:t>
            </a:r>
          </a:p>
        </p:txBody>
      </p:sp>
      <p:grpSp>
        <p:nvGrpSpPr>
          <p:cNvPr id="30" name="Grupo 8">
            <a:extLst>
              <a:ext uri="{FF2B5EF4-FFF2-40B4-BE49-F238E27FC236}">
                <a16:creationId xmlns:a16="http://schemas.microsoft.com/office/drawing/2014/main" id="{DDAAEC29-AA3C-4450-9799-C05467CCA731}"/>
              </a:ext>
            </a:extLst>
          </p:cNvPr>
          <p:cNvGrpSpPr/>
          <p:nvPr/>
        </p:nvGrpSpPr>
        <p:grpSpPr>
          <a:xfrm>
            <a:off x="4833463" y="812412"/>
            <a:ext cx="3859078" cy="3445453"/>
            <a:chOff x="3996195" y="2421505"/>
            <a:chExt cx="533131" cy="683680"/>
          </a:xfrm>
        </p:grpSpPr>
        <p:sp>
          <p:nvSpPr>
            <p:cNvPr id="31" name="Google Shape;958;p46">
              <a:extLst>
                <a:ext uri="{FF2B5EF4-FFF2-40B4-BE49-F238E27FC236}">
                  <a16:creationId xmlns:a16="http://schemas.microsoft.com/office/drawing/2014/main" id="{8D04A308-0BD7-4E50-87AA-D7895E889338}"/>
                </a:ext>
              </a:extLst>
            </p:cNvPr>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9;p46">
              <a:extLst>
                <a:ext uri="{FF2B5EF4-FFF2-40B4-BE49-F238E27FC236}">
                  <a16:creationId xmlns:a16="http://schemas.microsoft.com/office/drawing/2014/main" id="{94744D45-2030-4271-A238-DFC7E34FF6A4}"/>
                </a:ext>
              </a:extLst>
            </p:cNvPr>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60;p46">
              <a:extLst>
                <a:ext uri="{FF2B5EF4-FFF2-40B4-BE49-F238E27FC236}">
                  <a16:creationId xmlns:a16="http://schemas.microsoft.com/office/drawing/2014/main" id="{CB74C905-4F6C-45A5-ADA6-D19FFFC0075F}"/>
                </a:ext>
              </a:extLst>
            </p:cNvPr>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61;p46">
              <a:extLst>
                <a:ext uri="{FF2B5EF4-FFF2-40B4-BE49-F238E27FC236}">
                  <a16:creationId xmlns:a16="http://schemas.microsoft.com/office/drawing/2014/main" id="{51AD1B44-115D-422B-954E-04A4B00330C6}"/>
                </a:ext>
              </a:extLst>
            </p:cNvPr>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62;p46">
              <a:extLst>
                <a:ext uri="{FF2B5EF4-FFF2-40B4-BE49-F238E27FC236}">
                  <a16:creationId xmlns:a16="http://schemas.microsoft.com/office/drawing/2014/main" id="{CEB542A1-E731-49E7-BDAD-23BBA78611F0}"/>
                </a:ext>
              </a:extLst>
            </p:cNvPr>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63;p46">
              <a:extLst>
                <a:ext uri="{FF2B5EF4-FFF2-40B4-BE49-F238E27FC236}">
                  <a16:creationId xmlns:a16="http://schemas.microsoft.com/office/drawing/2014/main" id="{E5981EAD-649D-4EEA-8A61-EBB7AC545AE8}"/>
                </a:ext>
              </a:extLst>
            </p:cNvPr>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64;p46">
              <a:extLst>
                <a:ext uri="{FF2B5EF4-FFF2-40B4-BE49-F238E27FC236}">
                  <a16:creationId xmlns:a16="http://schemas.microsoft.com/office/drawing/2014/main" id="{6D8958A0-EED6-4B68-AE09-73D07D612891}"/>
                </a:ext>
              </a:extLst>
            </p:cNvPr>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65;p46">
              <a:extLst>
                <a:ext uri="{FF2B5EF4-FFF2-40B4-BE49-F238E27FC236}">
                  <a16:creationId xmlns:a16="http://schemas.microsoft.com/office/drawing/2014/main" id="{9EFD345D-2766-4368-9A09-B18A503FD8BB}"/>
                </a:ext>
              </a:extLst>
            </p:cNvPr>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66;p46">
              <a:extLst>
                <a:ext uri="{FF2B5EF4-FFF2-40B4-BE49-F238E27FC236}">
                  <a16:creationId xmlns:a16="http://schemas.microsoft.com/office/drawing/2014/main" id="{F844949E-D2B0-4911-93DE-23D5D7E778F2}"/>
                </a:ext>
              </a:extLst>
            </p:cNvPr>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67;p46">
              <a:extLst>
                <a:ext uri="{FF2B5EF4-FFF2-40B4-BE49-F238E27FC236}">
                  <a16:creationId xmlns:a16="http://schemas.microsoft.com/office/drawing/2014/main" id="{1529CDBB-E8E1-4F0A-A8CE-53CFF7775AFC}"/>
                </a:ext>
              </a:extLst>
            </p:cNvPr>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68;p46">
              <a:extLst>
                <a:ext uri="{FF2B5EF4-FFF2-40B4-BE49-F238E27FC236}">
                  <a16:creationId xmlns:a16="http://schemas.microsoft.com/office/drawing/2014/main" id="{6534AC79-9EAC-4475-8827-89EF6973F1E5}"/>
                </a:ext>
              </a:extLst>
            </p:cNvPr>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69;p46">
              <a:extLst>
                <a:ext uri="{FF2B5EF4-FFF2-40B4-BE49-F238E27FC236}">
                  <a16:creationId xmlns:a16="http://schemas.microsoft.com/office/drawing/2014/main" id="{4C49FF3A-4CC2-4863-8E14-F0B16AFC8F08}"/>
                </a:ext>
              </a:extLst>
            </p:cNvPr>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70;p46">
              <a:extLst>
                <a:ext uri="{FF2B5EF4-FFF2-40B4-BE49-F238E27FC236}">
                  <a16:creationId xmlns:a16="http://schemas.microsoft.com/office/drawing/2014/main" id="{F2978CAC-AEA2-4F71-AFE7-AFB4A39BBA5A}"/>
                </a:ext>
              </a:extLst>
            </p:cNvPr>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71;p46">
              <a:extLst>
                <a:ext uri="{FF2B5EF4-FFF2-40B4-BE49-F238E27FC236}">
                  <a16:creationId xmlns:a16="http://schemas.microsoft.com/office/drawing/2014/main" id="{ACDBD311-1F1B-4DD4-A1BC-C115669BD4A6}"/>
                </a:ext>
              </a:extLst>
            </p:cNvPr>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72;p46">
              <a:extLst>
                <a:ext uri="{FF2B5EF4-FFF2-40B4-BE49-F238E27FC236}">
                  <a16:creationId xmlns:a16="http://schemas.microsoft.com/office/drawing/2014/main" id="{D4E77C15-9B3D-452F-A76D-B80A07B1B272}"/>
                </a:ext>
              </a:extLst>
            </p:cNvPr>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73;p46">
              <a:extLst>
                <a:ext uri="{FF2B5EF4-FFF2-40B4-BE49-F238E27FC236}">
                  <a16:creationId xmlns:a16="http://schemas.microsoft.com/office/drawing/2014/main" id="{FCAFCD6B-2058-4385-92B3-8BB97E796E21}"/>
                </a:ext>
              </a:extLst>
            </p:cNvPr>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74;p46">
              <a:extLst>
                <a:ext uri="{FF2B5EF4-FFF2-40B4-BE49-F238E27FC236}">
                  <a16:creationId xmlns:a16="http://schemas.microsoft.com/office/drawing/2014/main" id="{3F9606D2-6715-405D-BD1A-FA30D99A7F05}"/>
                </a:ext>
              </a:extLst>
            </p:cNvPr>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75;p46">
              <a:extLst>
                <a:ext uri="{FF2B5EF4-FFF2-40B4-BE49-F238E27FC236}">
                  <a16:creationId xmlns:a16="http://schemas.microsoft.com/office/drawing/2014/main" id="{6E4F36B4-399E-434E-8EC2-45349A5C882A}"/>
                </a:ext>
              </a:extLst>
            </p:cNvPr>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76;p46">
              <a:extLst>
                <a:ext uri="{FF2B5EF4-FFF2-40B4-BE49-F238E27FC236}">
                  <a16:creationId xmlns:a16="http://schemas.microsoft.com/office/drawing/2014/main" id="{B394D6DB-D040-4B86-BF4F-4BD3E3F6F798}"/>
                </a:ext>
              </a:extLst>
            </p:cNvPr>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77;p46">
              <a:extLst>
                <a:ext uri="{FF2B5EF4-FFF2-40B4-BE49-F238E27FC236}">
                  <a16:creationId xmlns:a16="http://schemas.microsoft.com/office/drawing/2014/main" id="{3B3B7D67-16EF-440F-A528-FB3443E98129}"/>
                </a:ext>
              </a:extLst>
            </p:cNvPr>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78;p46">
              <a:extLst>
                <a:ext uri="{FF2B5EF4-FFF2-40B4-BE49-F238E27FC236}">
                  <a16:creationId xmlns:a16="http://schemas.microsoft.com/office/drawing/2014/main" id="{389F0BCC-D914-4A1B-B98C-D4FC9CCD034A}"/>
                </a:ext>
              </a:extLst>
            </p:cNvPr>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79;p46">
              <a:extLst>
                <a:ext uri="{FF2B5EF4-FFF2-40B4-BE49-F238E27FC236}">
                  <a16:creationId xmlns:a16="http://schemas.microsoft.com/office/drawing/2014/main" id="{F09ACA54-B947-4350-9722-2809C8D401DA}"/>
                </a:ext>
              </a:extLst>
            </p:cNvPr>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80;p46">
              <a:extLst>
                <a:ext uri="{FF2B5EF4-FFF2-40B4-BE49-F238E27FC236}">
                  <a16:creationId xmlns:a16="http://schemas.microsoft.com/office/drawing/2014/main" id="{F2C9CB75-09C1-4790-AB2D-0902C212B740}"/>
                </a:ext>
              </a:extLst>
            </p:cNvPr>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81;p46">
              <a:extLst>
                <a:ext uri="{FF2B5EF4-FFF2-40B4-BE49-F238E27FC236}">
                  <a16:creationId xmlns:a16="http://schemas.microsoft.com/office/drawing/2014/main" id="{1696A4E4-A62F-4F1D-9EBA-C48BB870C827}"/>
                </a:ext>
              </a:extLst>
            </p:cNvPr>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82;p46">
              <a:extLst>
                <a:ext uri="{FF2B5EF4-FFF2-40B4-BE49-F238E27FC236}">
                  <a16:creationId xmlns:a16="http://schemas.microsoft.com/office/drawing/2014/main" id="{D545C3BE-10E7-4EB6-9326-11845230F642}"/>
                </a:ext>
              </a:extLst>
            </p:cNvPr>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83;p46">
              <a:extLst>
                <a:ext uri="{FF2B5EF4-FFF2-40B4-BE49-F238E27FC236}">
                  <a16:creationId xmlns:a16="http://schemas.microsoft.com/office/drawing/2014/main" id="{61C4EB38-9415-4359-B15F-44EE7925731E}"/>
                </a:ext>
              </a:extLst>
            </p:cNvPr>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84;p46">
              <a:extLst>
                <a:ext uri="{FF2B5EF4-FFF2-40B4-BE49-F238E27FC236}">
                  <a16:creationId xmlns:a16="http://schemas.microsoft.com/office/drawing/2014/main" id="{02F54540-8654-42C5-BE54-C6D657395676}"/>
                </a:ext>
              </a:extLst>
            </p:cNvPr>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45214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3" name="Google Shape;353;p26"/>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600" dirty="0"/>
              <a:t>3) The Benefits Of An Integrated Solution In E-Commerce</a:t>
            </a:r>
          </a:p>
        </p:txBody>
      </p:sp>
      <p:sp>
        <p:nvSpPr>
          <p:cNvPr id="355" name="Google Shape;355;p2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354" name="Google Shape;354;p26"/>
          <p:cNvSpPr txBox="1">
            <a:spLocks noGrp="1"/>
          </p:cNvSpPr>
          <p:nvPr>
            <p:ph type="subTitle" idx="4294967295"/>
          </p:nvPr>
        </p:nvSpPr>
        <p:spPr>
          <a:xfrm>
            <a:off x="917889" y="1408673"/>
            <a:ext cx="4313238" cy="46355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2000" dirty="0"/>
              <a:t>Integrated e-commerce platform solutions offer a host of advantages for online business operations, including:</a:t>
            </a:r>
          </a:p>
          <a:p>
            <a:pPr marL="0" lvl="0" indent="0" algn="l" rtl="0">
              <a:spcBef>
                <a:spcPts val="0"/>
              </a:spcBef>
              <a:spcAft>
                <a:spcPts val="800"/>
              </a:spcAft>
              <a:buNone/>
            </a:pPr>
            <a:r>
              <a:rPr lang="en-US" sz="2000" dirty="0"/>
              <a:t>+Streamlined data entry: </a:t>
            </a:r>
          </a:p>
          <a:p>
            <a:pPr marL="0" lvl="0" indent="0" algn="l" rtl="0">
              <a:spcBef>
                <a:spcPts val="0"/>
              </a:spcBef>
              <a:spcAft>
                <a:spcPts val="800"/>
              </a:spcAft>
              <a:buNone/>
            </a:pPr>
            <a:r>
              <a:rPr lang="en-US" sz="2000" dirty="0"/>
              <a:t>+Fewer errors:.</a:t>
            </a:r>
          </a:p>
          <a:p>
            <a:pPr marL="0" lvl="0" indent="0" algn="l" rtl="0">
              <a:spcBef>
                <a:spcPts val="0"/>
              </a:spcBef>
              <a:spcAft>
                <a:spcPts val="800"/>
              </a:spcAft>
              <a:buNone/>
            </a:pPr>
            <a:r>
              <a:rPr lang="en-US" sz="2000" dirty="0"/>
              <a:t>+Record synchronization:</a:t>
            </a:r>
          </a:p>
          <a:p>
            <a:pPr marL="0" lvl="0" indent="0" algn="l" rtl="0">
              <a:spcBef>
                <a:spcPts val="0"/>
              </a:spcBef>
              <a:spcAft>
                <a:spcPts val="800"/>
              </a:spcAft>
              <a:buNone/>
            </a:pPr>
            <a:r>
              <a:rPr lang="en-US" sz="1800" dirty="0">
                <a:effectLst/>
                <a:latin typeface="Calibri" panose="020F0502020204030204" pitchFamily="34" charset="0"/>
                <a:ea typeface="MS Mincho" panose="02020609040205080304" pitchFamily="49" charset="-128"/>
                <a:cs typeface="Times New Roman" panose="02020603050405020304" pitchFamily="18" charset="0"/>
              </a:rPr>
              <a:t>+Reduced cycle times</a:t>
            </a:r>
            <a:endParaRPr lang="en-US" sz="2000" dirty="0">
              <a:effectLst/>
              <a:latin typeface="Calibri" panose="020F0502020204030204" pitchFamily="34" charset="0"/>
              <a:ea typeface="MS Mincho" panose="02020609040205080304" pitchFamily="49" charset="-128"/>
              <a:cs typeface="Times New Roman" panose="02020603050405020304" pitchFamily="18" charset="0"/>
            </a:endParaRPr>
          </a:p>
          <a:p>
            <a:pPr marL="0" lvl="0" indent="0" algn="l" rtl="0">
              <a:spcBef>
                <a:spcPts val="0"/>
              </a:spcBef>
              <a:spcAft>
                <a:spcPts val="800"/>
              </a:spcAft>
              <a:buNone/>
            </a:pPr>
            <a:r>
              <a:rPr lang="en-US" sz="1800" dirty="0">
                <a:effectLst/>
                <a:latin typeface="Calibri" panose="020F0502020204030204" pitchFamily="34" charset="0"/>
                <a:ea typeface="MS Mincho" panose="02020609040205080304" pitchFamily="49" charset="-128"/>
                <a:cs typeface="Times New Roman" panose="02020603050405020304" pitchFamily="18" charset="0"/>
              </a:rPr>
              <a:t>+Cost savings</a:t>
            </a:r>
            <a:endParaRPr lang="en-US" sz="2000" dirty="0">
              <a:latin typeface="Calibri" panose="020F0502020204030204" pitchFamily="34" charset="0"/>
              <a:ea typeface="MS Mincho" panose="02020609040205080304" pitchFamily="49" charset="-128"/>
              <a:cs typeface="Times New Roman" panose="02020603050405020304" pitchFamily="18" charset="0"/>
            </a:endParaRPr>
          </a:p>
          <a:p>
            <a:pPr marL="0" lvl="0" indent="0" algn="l" rtl="0">
              <a:spcBef>
                <a:spcPts val="0"/>
              </a:spcBef>
              <a:spcAft>
                <a:spcPts val="800"/>
              </a:spcAft>
              <a:buNone/>
            </a:pPr>
            <a:endParaRPr lang="en-US" sz="2000" dirty="0"/>
          </a:p>
        </p:txBody>
      </p:sp>
      <p:grpSp>
        <p:nvGrpSpPr>
          <p:cNvPr id="51" name="Grupo 50">
            <a:extLst>
              <a:ext uri="{FF2B5EF4-FFF2-40B4-BE49-F238E27FC236}">
                <a16:creationId xmlns:a16="http://schemas.microsoft.com/office/drawing/2014/main" id="{4821C6E0-D628-1045-909A-C4A8E9F1A2C5}"/>
              </a:ext>
            </a:extLst>
          </p:cNvPr>
          <p:cNvGrpSpPr/>
          <p:nvPr/>
        </p:nvGrpSpPr>
        <p:grpSpPr>
          <a:xfrm>
            <a:off x="5274684" y="918580"/>
            <a:ext cx="3869316" cy="4436065"/>
            <a:chOff x="5419407" y="3281869"/>
            <a:chExt cx="743968" cy="852939"/>
          </a:xfrm>
        </p:grpSpPr>
        <p:sp>
          <p:nvSpPr>
            <p:cNvPr id="52" name="Google Shape;1068;p46">
              <a:extLst>
                <a:ext uri="{FF2B5EF4-FFF2-40B4-BE49-F238E27FC236}">
                  <a16:creationId xmlns:a16="http://schemas.microsoft.com/office/drawing/2014/main" id="{B93F5133-5C8E-934B-B826-EBAC0BE2DC05}"/>
                </a:ext>
              </a:extLst>
            </p:cNvPr>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069;p46">
              <a:extLst>
                <a:ext uri="{FF2B5EF4-FFF2-40B4-BE49-F238E27FC236}">
                  <a16:creationId xmlns:a16="http://schemas.microsoft.com/office/drawing/2014/main" id="{3AC24FBA-4ED8-8245-A6BA-5C9E0A28A55E}"/>
                </a:ext>
              </a:extLst>
            </p:cNvPr>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070;p46">
              <a:extLst>
                <a:ext uri="{FF2B5EF4-FFF2-40B4-BE49-F238E27FC236}">
                  <a16:creationId xmlns:a16="http://schemas.microsoft.com/office/drawing/2014/main" id="{96A492FF-83E4-294B-930B-8514120432DA}"/>
                </a:ext>
              </a:extLst>
            </p:cNvPr>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071;p46">
              <a:extLst>
                <a:ext uri="{FF2B5EF4-FFF2-40B4-BE49-F238E27FC236}">
                  <a16:creationId xmlns:a16="http://schemas.microsoft.com/office/drawing/2014/main" id="{85A43A36-855C-A74C-A88D-734B7B07382A}"/>
                </a:ext>
              </a:extLst>
            </p:cNvPr>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072;p46">
              <a:extLst>
                <a:ext uri="{FF2B5EF4-FFF2-40B4-BE49-F238E27FC236}">
                  <a16:creationId xmlns:a16="http://schemas.microsoft.com/office/drawing/2014/main" id="{4B93CDFD-74C4-5D42-A2DC-8F7483C7E160}"/>
                </a:ext>
              </a:extLst>
            </p:cNvPr>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073;p46">
              <a:extLst>
                <a:ext uri="{FF2B5EF4-FFF2-40B4-BE49-F238E27FC236}">
                  <a16:creationId xmlns:a16="http://schemas.microsoft.com/office/drawing/2014/main" id="{4B722715-C2F6-E64D-8C4E-3BA59EE8AA23}"/>
                </a:ext>
              </a:extLst>
            </p:cNvPr>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074;p46">
              <a:extLst>
                <a:ext uri="{FF2B5EF4-FFF2-40B4-BE49-F238E27FC236}">
                  <a16:creationId xmlns:a16="http://schemas.microsoft.com/office/drawing/2014/main" id="{AC7CD621-AFC8-C14E-9E8C-F2328893CEF3}"/>
                </a:ext>
              </a:extLst>
            </p:cNvPr>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075;p46">
              <a:extLst>
                <a:ext uri="{FF2B5EF4-FFF2-40B4-BE49-F238E27FC236}">
                  <a16:creationId xmlns:a16="http://schemas.microsoft.com/office/drawing/2014/main" id="{CA12BCA7-74AE-BF46-8EB3-819F21C956B5}"/>
                </a:ext>
              </a:extLst>
            </p:cNvPr>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076;p46">
              <a:extLst>
                <a:ext uri="{FF2B5EF4-FFF2-40B4-BE49-F238E27FC236}">
                  <a16:creationId xmlns:a16="http://schemas.microsoft.com/office/drawing/2014/main" id="{F97AE8BE-BC2B-4242-A443-A7F6A432F5AE}"/>
                </a:ext>
              </a:extLst>
            </p:cNvPr>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077;p46">
              <a:extLst>
                <a:ext uri="{FF2B5EF4-FFF2-40B4-BE49-F238E27FC236}">
                  <a16:creationId xmlns:a16="http://schemas.microsoft.com/office/drawing/2014/main" id="{94DC4B67-80DF-2344-9ED5-EF435CCA7EA6}"/>
                </a:ext>
              </a:extLst>
            </p:cNvPr>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078;p46">
              <a:extLst>
                <a:ext uri="{FF2B5EF4-FFF2-40B4-BE49-F238E27FC236}">
                  <a16:creationId xmlns:a16="http://schemas.microsoft.com/office/drawing/2014/main" id="{DC36F33E-C286-5749-8C38-78BBF737B3A1}"/>
                </a:ext>
              </a:extLst>
            </p:cNvPr>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079;p46">
              <a:extLst>
                <a:ext uri="{FF2B5EF4-FFF2-40B4-BE49-F238E27FC236}">
                  <a16:creationId xmlns:a16="http://schemas.microsoft.com/office/drawing/2014/main" id="{68421109-41A2-4149-B559-F20C73D93297}"/>
                </a:ext>
              </a:extLst>
            </p:cNvPr>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080;p46">
              <a:extLst>
                <a:ext uri="{FF2B5EF4-FFF2-40B4-BE49-F238E27FC236}">
                  <a16:creationId xmlns:a16="http://schemas.microsoft.com/office/drawing/2014/main" id="{9ED438A9-FB81-5745-8151-D7A1568703C2}"/>
                </a:ext>
              </a:extLst>
            </p:cNvPr>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081;p46">
              <a:extLst>
                <a:ext uri="{FF2B5EF4-FFF2-40B4-BE49-F238E27FC236}">
                  <a16:creationId xmlns:a16="http://schemas.microsoft.com/office/drawing/2014/main" id="{35D39084-2A5E-F94F-8FBB-ECA9C2B7839B}"/>
                </a:ext>
              </a:extLst>
            </p:cNvPr>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082;p46">
              <a:extLst>
                <a:ext uri="{FF2B5EF4-FFF2-40B4-BE49-F238E27FC236}">
                  <a16:creationId xmlns:a16="http://schemas.microsoft.com/office/drawing/2014/main" id="{1F33BEBB-932A-DF44-BD8B-79005F1955D5}"/>
                </a:ext>
              </a:extLst>
            </p:cNvPr>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083;p46">
              <a:extLst>
                <a:ext uri="{FF2B5EF4-FFF2-40B4-BE49-F238E27FC236}">
                  <a16:creationId xmlns:a16="http://schemas.microsoft.com/office/drawing/2014/main" id="{88F836FA-32D6-D54B-9585-669FAB5414FE}"/>
                </a:ext>
              </a:extLst>
            </p:cNvPr>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084;p46">
              <a:extLst>
                <a:ext uri="{FF2B5EF4-FFF2-40B4-BE49-F238E27FC236}">
                  <a16:creationId xmlns:a16="http://schemas.microsoft.com/office/drawing/2014/main" id="{F68D0A92-7731-1041-945E-31C5900B1570}"/>
                </a:ext>
              </a:extLst>
            </p:cNvPr>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085;p46">
              <a:extLst>
                <a:ext uri="{FF2B5EF4-FFF2-40B4-BE49-F238E27FC236}">
                  <a16:creationId xmlns:a16="http://schemas.microsoft.com/office/drawing/2014/main" id="{E6AB2160-6642-3941-9083-82414D72E258}"/>
                </a:ext>
              </a:extLst>
            </p:cNvPr>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086;p46">
              <a:extLst>
                <a:ext uri="{FF2B5EF4-FFF2-40B4-BE49-F238E27FC236}">
                  <a16:creationId xmlns:a16="http://schemas.microsoft.com/office/drawing/2014/main" id="{BE5EDE7C-673A-E740-BC0B-931F6D6DAF97}"/>
                </a:ext>
              </a:extLst>
            </p:cNvPr>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087;p46">
              <a:extLst>
                <a:ext uri="{FF2B5EF4-FFF2-40B4-BE49-F238E27FC236}">
                  <a16:creationId xmlns:a16="http://schemas.microsoft.com/office/drawing/2014/main" id="{E7066E60-596E-DB41-AAE5-08716DD92653}"/>
                </a:ext>
              </a:extLst>
            </p:cNvPr>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animEffect transition="in" filter="barn(inVertical)">
                                      <p:cBhvr>
                                        <p:cTn id="7" dur="500"/>
                                        <p:tgtEl>
                                          <p:spTgt spid="3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4">
                                            <p:txEl>
                                              <p:pRg st="1" end="1"/>
                                            </p:txEl>
                                          </p:spTgt>
                                        </p:tgtEl>
                                        <p:attrNameLst>
                                          <p:attrName>style.visibility</p:attrName>
                                        </p:attrNameLst>
                                      </p:cBhvr>
                                      <p:to>
                                        <p:strVal val="visible"/>
                                      </p:to>
                                    </p:set>
                                    <p:animEffect transition="in" filter="barn(inVertical)">
                                      <p:cBhvr>
                                        <p:cTn id="12" dur="500"/>
                                        <p:tgtEl>
                                          <p:spTgt spid="3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4">
                                            <p:txEl>
                                              <p:pRg st="2" end="2"/>
                                            </p:txEl>
                                          </p:spTgt>
                                        </p:tgtEl>
                                        <p:attrNameLst>
                                          <p:attrName>style.visibility</p:attrName>
                                        </p:attrNameLst>
                                      </p:cBhvr>
                                      <p:to>
                                        <p:strVal val="visible"/>
                                      </p:to>
                                    </p:set>
                                    <p:animEffect transition="in" filter="barn(inVertical)">
                                      <p:cBhvr>
                                        <p:cTn id="17" dur="500"/>
                                        <p:tgtEl>
                                          <p:spTgt spid="3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4">
                                            <p:txEl>
                                              <p:pRg st="3" end="3"/>
                                            </p:txEl>
                                          </p:spTgt>
                                        </p:tgtEl>
                                        <p:attrNameLst>
                                          <p:attrName>style.visibility</p:attrName>
                                        </p:attrNameLst>
                                      </p:cBhvr>
                                      <p:to>
                                        <p:strVal val="visible"/>
                                      </p:to>
                                    </p:set>
                                    <p:animEffect transition="in" filter="barn(inVertical)">
                                      <p:cBhvr>
                                        <p:cTn id="22" dur="500"/>
                                        <p:tgtEl>
                                          <p:spTgt spid="3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54">
                                            <p:txEl>
                                              <p:pRg st="4" end="4"/>
                                            </p:txEl>
                                          </p:spTgt>
                                        </p:tgtEl>
                                        <p:attrNameLst>
                                          <p:attrName>style.visibility</p:attrName>
                                        </p:attrNameLst>
                                      </p:cBhvr>
                                      <p:to>
                                        <p:strVal val="visible"/>
                                      </p:to>
                                    </p:set>
                                    <p:animEffect transition="in" filter="barn(inVertical)">
                                      <p:cBhvr>
                                        <p:cTn id="27" dur="500"/>
                                        <p:tgtEl>
                                          <p:spTgt spid="3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54">
                                            <p:txEl>
                                              <p:pRg st="5" end="5"/>
                                            </p:txEl>
                                          </p:spTgt>
                                        </p:tgtEl>
                                        <p:attrNameLst>
                                          <p:attrName>style.visibility</p:attrName>
                                        </p:attrNameLst>
                                      </p:cBhvr>
                                      <p:to>
                                        <p:strVal val="visible"/>
                                      </p:to>
                                    </p:set>
                                    <p:animEffect transition="in" filter="barn(inVertical)">
                                      <p:cBhvr>
                                        <p:cTn id="32" dur="500"/>
                                        <p:tgtEl>
                                          <p:spTgt spid="3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dirty="0"/>
              <a:t>4) Choosing A New Solution</a:t>
            </a:r>
          </a:p>
        </p:txBody>
      </p:sp>
      <p:grpSp>
        <p:nvGrpSpPr>
          <p:cNvPr id="30" name="Grupo 8">
            <a:extLst>
              <a:ext uri="{FF2B5EF4-FFF2-40B4-BE49-F238E27FC236}">
                <a16:creationId xmlns:a16="http://schemas.microsoft.com/office/drawing/2014/main" id="{DDAAEC29-AA3C-4450-9799-C05467CCA731}"/>
              </a:ext>
            </a:extLst>
          </p:cNvPr>
          <p:cNvGrpSpPr/>
          <p:nvPr/>
        </p:nvGrpSpPr>
        <p:grpSpPr>
          <a:xfrm>
            <a:off x="4833463" y="812412"/>
            <a:ext cx="3859078" cy="3445453"/>
            <a:chOff x="3996195" y="2421505"/>
            <a:chExt cx="533131" cy="683680"/>
          </a:xfrm>
        </p:grpSpPr>
        <p:sp>
          <p:nvSpPr>
            <p:cNvPr id="31" name="Google Shape;958;p46">
              <a:extLst>
                <a:ext uri="{FF2B5EF4-FFF2-40B4-BE49-F238E27FC236}">
                  <a16:creationId xmlns:a16="http://schemas.microsoft.com/office/drawing/2014/main" id="{8D04A308-0BD7-4E50-87AA-D7895E889338}"/>
                </a:ext>
              </a:extLst>
            </p:cNvPr>
            <p:cNvSpPr/>
            <p:nvPr/>
          </p:nvSpPr>
          <p:spPr>
            <a:xfrm>
              <a:off x="4283196" y="2421505"/>
              <a:ext cx="226545" cy="402450"/>
            </a:xfrm>
            <a:custGeom>
              <a:avLst/>
              <a:gdLst/>
              <a:ahLst/>
              <a:cxnLst/>
              <a:rect l="l" t="t" r="r" b="b"/>
              <a:pathLst>
                <a:path w="2265453" h="4024501" extrusionOk="0">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959;p46">
              <a:extLst>
                <a:ext uri="{FF2B5EF4-FFF2-40B4-BE49-F238E27FC236}">
                  <a16:creationId xmlns:a16="http://schemas.microsoft.com/office/drawing/2014/main" id="{94744D45-2030-4271-A238-DFC7E34FF6A4}"/>
                </a:ext>
              </a:extLst>
            </p:cNvPr>
            <p:cNvSpPr/>
            <p:nvPr/>
          </p:nvSpPr>
          <p:spPr>
            <a:xfrm>
              <a:off x="4343656" y="2799918"/>
              <a:ext cx="104895" cy="111291"/>
            </a:xfrm>
            <a:custGeom>
              <a:avLst/>
              <a:gdLst/>
              <a:ahLst/>
              <a:cxnLst/>
              <a:rect l="l" t="t" r="r" b="b"/>
              <a:pathLst>
                <a:path w="1048950" h="1112913" extrusionOk="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60;p46">
              <a:extLst>
                <a:ext uri="{FF2B5EF4-FFF2-40B4-BE49-F238E27FC236}">
                  <a16:creationId xmlns:a16="http://schemas.microsoft.com/office/drawing/2014/main" id="{CB74C905-4F6C-45A5-ADA6-D19FFFC0075F}"/>
                </a:ext>
              </a:extLst>
            </p:cNvPr>
            <p:cNvSpPr/>
            <p:nvPr/>
          </p:nvSpPr>
          <p:spPr>
            <a:xfrm>
              <a:off x="4245337" y="2451614"/>
              <a:ext cx="226545" cy="402450"/>
            </a:xfrm>
            <a:custGeom>
              <a:avLst/>
              <a:gdLst/>
              <a:ahLst/>
              <a:cxnLst/>
              <a:rect l="l" t="t" r="r" b="b"/>
              <a:pathLst>
                <a:path w="2265452" h="4024501" extrusionOk="0">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61;p46">
              <a:extLst>
                <a:ext uri="{FF2B5EF4-FFF2-40B4-BE49-F238E27FC236}">
                  <a16:creationId xmlns:a16="http://schemas.microsoft.com/office/drawing/2014/main" id="{51AD1B44-115D-422B-954E-04A4B00330C6}"/>
                </a:ext>
              </a:extLst>
            </p:cNvPr>
            <p:cNvSpPr/>
            <p:nvPr/>
          </p:nvSpPr>
          <p:spPr>
            <a:xfrm>
              <a:off x="4305872" y="2830027"/>
              <a:ext cx="104895" cy="111291"/>
            </a:xfrm>
            <a:custGeom>
              <a:avLst/>
              <a:gdLst/>
              <a:ahLst/>
              <a:cxnLst/>
              <a:rect l="l" t="t" r="r" b="b"/>
              <a:pathLst>
                <a:path w="1048950" h="1112913" extrusionOk="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62;p46">
              <a:extLst>
                <a:ext uri="{FF2B5EF4-FFF2-40B4-BE49-F238E27FC236}">
                  <a16:creationId xmlns:a16="http://schemas.microsoft.com/office/drawing/2014/main" id="{CEB542A1-E731-49E7-BDAD-23BBA78611F0}"/>
                </a:ext>
              </a:extLst>
            </p:cNvPr>
            <p:cNvSpPr/>
            <p:nvPr/>
          </p:nvSpPr>
          <p:spPr>
            <a:xfrm>
              <a:off x="4020150" y="2797803"/>
              <a:ext cx="225630" cy="265975"/>
            </a:xfrm>
            <a:custGeom>
              <a:avLst/>
              <a:gdLst/>
              <a:ahLst/>
              <a:cxnLst/>
              <a:rect l="l" t="t" r="r" b="b"/>
              <a:pathLst>
                <a:path w="2256303" h="2659751" extrusionOk="0">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63;p46">
              <a:extLst>
                <a:ext uri="{FF2B5EF4-FFF2-40B4-BE49-F238E27FC236}">
                  <a16:creationId xmlns:a16="http://schemas.microsoft.com/office/drawing/2014/main" id="{E5981EAD-649D-4EEA-8A61-EBB7AC545AE8}"/>
                </a:ext>
              </a:extLst>
            </p:cNvPr>
            <p:cNvSpPr/>
            <p:nvPr/>
          </p:nvSpPr>
          <p:spPr>
            <a:xfrm>
              <a:off x="3996195" y="2811723"/>
              <a:ext cx="85189" cy="81097"/>
            </a:xfrm>
            <a:custGeom>
              <a:avLst/>
              <a:gdLst/>
              <a:ahLst/>
              <a:cxnLst/>
              <a:rect l="l" t="t" r="r" b="b"/>
              <a:pathLst>
                <a:path w="851892" h="810973" extrusionOk="0">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64;p46">
              <a:extLst>
                <a:ext uri="{FF2B5EF4-FFF2-40B4-BE49-F238E27FC236}">
                  <a16:creationId xmlns:a16="http://schemas.microsoft.com/office/drawing/2014/main" id="{6D8958A0-EED6-4B68-AE09-73D07D612891}"/>
                </a:ext>
              </a:extLst>
            </p:cNvPr>
            <p:cNvSpPr/>
            <p:nvPr/>
          </p:nvSpPr>
          <p:spPr>
            <a:xfrm>
              <a:off x="4137960" y="2894486"/>
              <a:ext cx="49416" cy="38842"/>
            </a:xfrm>
            <a:custGeom>
              <a:avLst/>
              <a:gdLst/>
              <a:ahLst/>
              <a:cxnLst/>
              <a:rect l="l" t="t" r="r" b="b"/>
              <a:pathLst>
                <a:path w="494158" h="388417" extrusionOk="0">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65;p46">
              <a:extLst>
                <a:ext uri="{FF2B5EF4-FFF2-40B4-BE49-F238E27FC236}">
                  <a16:creationId xmlns:a16="http://schemas.microsoft.com/office/drawing/2014/main" id="{9EFD345D-2766-4368-9A09-B18A503FD8BB}"/>
                </a:ext>
              </a:extLst>
            </p:cNvPr>
            <p:cNvSpPr/>
            <p:nvPr/>
          </p:nvSpPr>
          <p:spPr>
            <a:xfrm>
              <a:off x="4092242" y="2888736"/>
              <a:ext cx="95269" cy="65318"/>
            </a:xfrm>
            <a:custGeom>
              <a:avLst/>
              <a:gdLst/>
              <a:ahLst/>
              <a:cxnLst/>
              <a:rect l="l" t="t" r="r" b="b"/>
              <a:pathLst>
                <a:path w="952695" h="653178" extrusionOk="0">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66;p46">
              <a:extLst>
                <a:ext uri="{FF2B5EF4-FFF2-40B4-BE49-F238E27FC236}">
                  <a16:creationId xmlns:a16="http://schemas.microsoft.com/office/drawing/2014/main" id="{F844949E-D2B0-4911-93DE-23D5D7E778F2}"/>
                </a:ext>
              </a:extLst>
            </p:cNvPr>
            <p:cNvSpPr/>
            <p:nvPr/>
          </p:nvSpPr>
          <p:spPr>
            <a:xfrm>
              <a:off x="4072140" y="2897663"/>
              <a:ext cx="115430" cy="77001"/>
            </a:xfrm>
            <a:custGeom>
              <a:avLst/>
              <a:gdLst/>
              <a:ahLst/>
              <a:cxnLst/>
              <a:rect l="l" t="t" r="r" b="b"/>
              <a:pathLst>
                <a:path w="1154299" h="770007" extrusionOk="0">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67;p46">
              <a:extLst>
                <a:ext uri="{FF2B5EF4-FFF2-40B4-BE49-F238E27FC236}">
                  <a16:creationId xmlns:a16="http://schemas.microsoft.com/office/drawing/2014/main" id="{1529CDBB-E8E1-4F0A-A8CE-53CFF7775AFC}"/>
                </a:ext>
              </a:extLst>
            </p:cNvPr>
            <p:cNvSpPr/>
            <p:nvPr/>
          </p:nvSpPr>
          <p:spPr>
            <a:xfrm>
              <a:off x="4199397" y="2929070"/>
              <a:ext cx="25617" cy="38135"/>
            </a:xfrm>
            <a:custGeom>
              <a:avLst/>
              <a:gdLst/>
              <a:ahLst/>
              <a:cxnLst/>
              <a:rect l="l" t="t" r="r" b="b"/>
              <a:pathLst>
                <a:path w="256174" h="381353" extrusionOk="0">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68;p46">
              <a:extLst>
                <a:ext uri="{FF2B5EF4-FFF2-40B4-BE49-F238E27FC236}">
                  <a16:creationId xmlns:a16="http://schemas.microsoft.com/office/drawing/2014/main" id="{6534AC79-9EAC-4475-8827-89EF6973F1E5}"/>
                </a:ext>
              </a:extLst>
            </p:cNvPr>
            <p:cNvSpPr/>
            <p:nvPr/>
          </p:nvSpPr>
          <p:spPr>
            <a:xfrm>
              <a:off x="4262572" y="2857189"/>
              <a:ext cx="225554" cy="247996"/>
            </a:xfrm>
            <a:custGeom>
              <a:avLst/>
              <a:gdLst/>
              <a:ahLst/>
              <a:cxnLst/>
              <a:rect l="l" t="t" r="r" b="b"/>
              <a:pathLst>
                <a:path w="2255545" h="2479956" extrusionOk="0">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69;p46">
              <a:extLst>
                <a:ext uri="{FF2B5EF4-FFF2-40B4-BE49-F238E27FC236}">
                  <a16:creationId xmlns:a16="http://schemas.microsoft.com/office/drawing/2014/main" id="{4C49FF3A-4CC2-4863-8E14-F0B16AFC8F08}"/>
                </a:ext>
              </a:extLst>
            </p:cNvPr>
            <p:cNvSpPr/>
            <p:nvPr/>
          </p:nvSpPr>
          <p:spPr>
            <a:xfrm>
              <a:off x="4422020" y="2975962"/>
              <a:ext cx="85113" cy="81097"/>
            </a:xfrm>
            <a:custGeom>
              <a:avLst/>
              <a:gdLst/>
              <a:ahLst/>
              <a:cxnLst/>
              <a:rect l="l" t="t" r="r" b="b"/>
              <a:pathLst>
                <a:path w="851134" h="810973" extrusionOk="0">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70;p46">
              <a:extLst>
                <a:ext uri="{FF2B5EF4-FFF2-40B4-BE49-F238E27FC236}">
                  <a16:creationId xmlns:a16="http://schemas.microsoft.com/office/drawing/2014/main" id="{F2978CAC-AEA2-4F71-AFE7-AFB4A39BBA5A}"/>
                </a:ext>
              </a:extLst>
            </p:cNvPr>
            <p:cNvSpPr/>
            <p:nvPr/>
          </p:nvSpPr>
          <p:spPr>
            <a:xfrm>
              <a:off x="4320381" y="2919224"/>
              <a:ext cx="49416" cy="38842"/>
            </a:xfrm>
            <a:custGeom>
              <a:avLst/>
              <a:gdLst/>
              <a:ahLst/>
              <a:cxnLst/>
              <a:rect l="l" t="t" r="r" b="b"/>
              <a:pathLst>
                <a:path w="494158" h="388417" extrusionOk="0">
                  <a:moveTo>
                    <a:pt x="0" y="0"/>
                  </a:moveTo>
                  <a:lnTo>
                    <a:pt x="494159" y="285245"/>
                  </a:lnTo>
                  <a:lnTo>
                    <a:pt x="494159" y="38841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71;p46">
              <a:extLst>
                <a:ext uri="{FF2B5EF4-FFF2-40B4-BE49-F238E27FC236}">
                  <a16:creationId xmlns:a16="http://schemas.microsoft.com/office/drawing/2014/main" id="{ACDBD311-1F1B-4DD4-A1BC-C115669BD4A6}"/>
                </a:ext>
              </a:extLst>
            </p:cNvPr>
            <p:cNvSpPr/>
            <p:nvPr/>
          </p:nvSpPr>
          <p:spPr>
            <a:xfrm>
              <a:off x="4320381" y="2939801"/>
              <a:ext cx="89206" cy="61828"/>
            </a:xfrm>
            <a:custGeom>
              <a:avLst/>
              <a:gdLst/>
              <a:ahLst/>
              <a:cxnLst/>
              <a:rect l="l" t="t" r="r" b="b"/>
              <a:pathLst>
                <a:path w="892062" h="618282" extrusionOk="0">
                  <a:moveTo>
                    <a:pt x="0" y="0"/>
                  </a:moveTo>
                  <a:lnTo>
                    <a:pt x="892062" y="515109"/>
                  </a:lnTo>
                  <a:lnTo>
                    <a:pt x="892062" y="618282"/>
                  </a:lnTo>
                  <a:lnTo>
                    <a:pt x="0" y="1039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72;p46">
              <a:extLst>
                <a:ext uri="{FF2B5EF4-FFF2-40B4-BE49-F238E27FC236}">
                  <a16:creationId xmlns:a16="http://schemas.microsoft.com/office/drawing/2014/main" id="{D4E77C15-9B3D-452F-A76D-B80A07B1B272}"/>
                </a:ext>
              </a:extLst>
            </p:cNvPr>
            <p:cNvSpPr/>
            <p:nvPr/>
          </p:nvSpPr>
          <p:spPr>
            <a:xfrm>
              <a:off x="4320381" y="2960454"/>
              <a:ext cx="115430" cy="77001"/>
            </a:xfrm>
            <a:custGeom>
              <a:avLst/>
              <a:gdLst/>
              <a:ahLst/>
              <a:cxnLst/>
              <a:rect l="l" t="t" r="r" b="b"/>
              <a:pathLst>
                <a:path w="1154299" h="770007" extrusionOk="0">
                  <a:moveTo>
                    <a:pt x="0" y="0"/>
                  </a:moveTo>
                  <a:lnTo>
                    <a:pt x="1154300" y="666835"/>
                  </a:lnTo>
                  <a:lnTo>
                    <a:pt x="1154300" y="77000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973;p46">
              <a:extLst>
                <a:ext uri="{FF2B5EF4-FFF2-40B4-BE49-F238E27FC236}">
                  <a16:creationId xmlns:a16="http://schemas.microsoft.com/office/drawing/2014/main" id="{FCAFCD6B-2058-4385-92B3-8BB97E796E21}"/>
                </a:ext>
              </a:extLst>
            </p:cNvPr>
            <p:cNvSpPr/>
            <p:nvPr/>
          </p:nvSpPr>
          <p:spPr>
            <a:xfrm>
              <a:off x="4282673" y="2896540"/>
              <a:ext cx="25617" cy="38135"/>
            </a:xfrm>
            <a:custGeom>
              <a:avLst/>
              <a:gdLst/>
              <a:ahLst/>
              <a:cxnLst/>
              <a:rect l="l" t="t" r="r" b="b"/>
              <a:pathLst>
                <a:path w="256174" h="381353" extrusionOk="0">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974;p46">
              <a:extLst>
                <a:ext uri="{FF2B5EF4-FFF2-40B4-BE49-F238E27FC236}">
                  <a16:creationId xmlns:a16="http://schemas.microsoft.com/office/drawing/2014/main" id="{3F9606D2-6715-405D-BD1A-FA30D99A7F05}"/>
                </a:ext>
              </a:extLst>
            </p:cNvPr>
            <p:cNvSpPr/>
            <p:nvPr/>
          </p:nvSpPr>
          <p:spPr>
            <a:xfrm>
              <a:off x="4454363" y="2847355"/>
              <a:ext cx="66848" cy="99153"/>
            </a:xfrm>
            <a:custGeom>
              <a:avLst/>
              <a:gdLst/>
              <a:ahLst/>
              <a:cxnLst/>
              <a:rect l="l" t="t" r="r" b="b"/>
              <a:pathLst>
                <a:path w="668478" h="991527" extrusionOk="0">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975;p46">
              <a:extLst>
                <a:ext uri="{FF2B5EF4-FFF2-40B4-BE49-F238E27FC236}">
                  <a16:creationId xmlns:a16="http://schemas.microsoft.com/office/drawing/2014/main" id="{6E4F36B4-399E-434E-8EC2-45349A5C882A}"/>
                </a:ext>
              </a:extLst>
            </p:cNvPr>
            <p:cNvSpPr/>
            <p:nvPr/>
          </p:nvSpPr>
          <p:spPr>
            <a:xfrm>
              <a:off x="4503709" y="2834865"/>
              <a:ext cx="25617" cy="38478"/>
            </a:xfrm>
            <a:custGeom>
              <a:avLst/>
              <a:gdLst/>
              <a:ahLst/>
              <a:cxnLst/>
              <a:rect l="l" t="t" r="r" b="b"/>
              <a:pathLst>
                <a:path w="256174" h="384780" extrusionOk="0">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976;p46">
              <a:extLst>
                <a:ext uri="{FF2B5EF4-FFF2-40B4-BE49-F238E27FC236}">
                  <a16:creationId xmlns:a16="http://schemas.microsoft.com/office/drawing/2014/main" id="{B394D6DB-D040-4B86-BF4F-4BD3E3F6F798}"/>
                </a:ext>
              </a:extLst>
            </p:cNvPr>
            <p:cNvSpPr/>
            <p:nvPr/>
          </p:nvSpPr>
          <p:spPr>
            <a:xfrm>
              <a:off x="4503709" y="2921561"/>
              <a:ext cx="25617" cy="38478"/>
            </a:xfrm>
            <a:custGeom>
              <a:avLst/>
              <a:gdLst/>
              <a:ahLst/>
              <a:cxnLst/>
              <a:rect l="l" t="t" r="r" b="b"/>
              <a:pathLst>
                <a:path w="256174" h="384780" extrusionOk="0">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977;p46">
              <a:extLst>
                <a:ext uri="{FF2B5EF4-FFF2-40B4-BE49-F238E27FC236}">
                  <a16:creationId xmlns:a16="http://schemas.microsoft.com/office/drawing/2014/main" id="{3B3B7D67-16EF-440F-A528-FB3443E98129}"/>
                </a:ext>
              </a:extLst>
            </p:cNvPr>
            <p:cNvSpPr/>
            <p:nvPr/>
          </p:nvSpPr>
          <p:spPr>
            <a:xfrm>
              <a:off x="4449224" y="2845607"/>
              <a:ext cx="25617" cy="38478"/>
            </a:xfrm>
            <a:custGeom>
              <a:avLst/>
              <a:gdLst/>
              <a:ahLst/>
              <a:cxnLst/>
              <a:rect l="l" t="t" r="r" b="b"/>
              <a:pathLst>
                <a:path w="256174" h="384780" extrusionOk="0">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978;p46">
              <a:extLst>
                <a:ext uri="{FF2B5EF4-FFF2-40B4-BE49-F238E27FC236}">
                  <a16:creationId xmlns:a16="http://schemas.microsoft.com/office/drawing/2014/main" id="{389F0BCC-D914-4A1B-B98C-D4FC9CCD034A}"/>
                </a:ext>
              </a:extLst>
            </p:cNvPr>
            <p:cNvSpPr/>
            <p:nvPr/>
          </p:nvSpPr>
          <p:spPr>
            <a:xfrm>
              <a:off x="4118464" y="2613062"/>
              <a:ext cx="127026" cy="308913"/>
            </a:xfrm>
            <a:custGeom>
              <a:avLst/>
              <a:gdLst/>
              <a:ahLst/>
              <a:cxnLst/>
              <a:rect l="l" t="t" r="r" b="b"/>
              <a:pathLst>
                <a:path w="1270260" h="3089134" extrusionOk="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979;p46">
              <a:extLst>
                <a:ext uri="{FF2B5EF4-FFF2-40B4-BE49-F238E27FC236}">
                  <a16:creationId xmlns:a16="http://schemas.microsoft.com/office/drawing/2014/main" id="{F09ACA54-B947-4350-9722-2809C8D401DA}"/>
                </a:ext>
              </a:extLst>
            </p:cNvPr>
            <p:cNvSpPr/>
            <p:nvPr/>
          </p:nvSpPr>
          <p:spPr>
            <a:xfrm>
              <a:off x="4130932" y="2752488"/>
              <a:ext cx="102015" cy="69263"/>
            </a:xfrm>
            <a:custGeom>
              <a:avLst/>
              <a:gdLst/>
              <a:ahLst/>
              <a:cxnLst/>
              <a:rect l="l" t="t" r="r" b="b"/>
              <a:pathLst>
                <a:path w="1020149" h="692627" extrusionOk="0">
                  <a:moveTo>
                    <a:pt x="0" y="0"/>
                  </a:moveTo>
                  <a:lnTo>
                    <a:pt x="1020149" y="589454"/>
                  </a:lnTo>
                  <a:lnTo>
                    <a:pt x="1020149" y="692628"/>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980;p46">
              <a:extLst>
                <a:ext uri="{FF2B5EF4-FFF2-40B4-BE49-F238E27FC236}">
                  <a16:creationId xmlns:a16="http://schemas.microsoft.com/office/drawing/2014/main" id="{F2C9CB75-09C1-4790-AB2D-0902C212B740}"/>
                </a:ext>
              </a:extLst>
            </p:cNvPr>
            <p:cNvSpPr/>
            <p:nvPr/>
          </p:nvSpPr>
          <p:spPr>
            <a:xfrm>
              <a:off x="4138036" y="2776696"/>
              <a:ext cx="87690" cy="60994"/>
            </a:xfrm>
            <a:custGeom>
              <a:avLst/>
              <a:gdLst/>
              <a:ahLst/>
              <a:cxnLst/>
              <a:rect l="l" t="t" r="r" b="b"/>
              <a:pathLst>
                <a:path w="876904" h="609937" extrusionOk="0">
                  <a:moveTo>
                    <a:pt x="0" y="0"/>
                  </a:moveTo>
                  <a:lnTo>
                    <a:pt x="876904" y="506764"/>
                  </a:lnTo>
                  <a:lnTo>
                    <a:pt x="876904" y="609937"/>
                  </a:lnTo>
                  <a:lnTo>
                    <a:pt x="0" y="10317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81;p46">
              <a:extLst>
                <a:ext uri="{FF2B5EF4-FFF2-40B4-BE49-F238E27FC236}">
                  <a16:creationId xmlns:a16="http://schemas.microsoft.com/office/drawing/2014/main" id="{1696A4E4-A62F-4F1D-9EBA-C48BB870C827}"/>
                </a:ext>
              </a:extLst>
            </p:cNvPr>
            <p:cNvSpPr/>
            <p:nvPr/>
          </p:nvSpPr>
          <p:spPr>
            <a:xfrm>
              <a:off x="4086876" y="2767770"/>
              <a:ext cx="88372" cy="77380"/>
            </a:xfrm>
            <a:custGeom>
              <a:avLst/>
              <a:gdLst/>
              <a:ahLst/>
              <a:cxnLst/>
              <a:rect l="l" t="t" r="r" b="b"/>
              <a:pathLst>
                <a:path w="883725" h="773800" extrusionOk="0">
                  <a:moveTo>
                    <a:pt x="883725" y="510557"/>
                  </a:moveTo>
                  <a:lnTo>
                    <a:pt x="0" y="0"/>
                  </a:lnTo>
                  <a:lnTo>
                    <a:pt x="0" y="263244"/>
                  </a:lnTo>
                  <a:lnTo>
                    <a:pt x="883725" y="773801"/>
                  </a:lnTo>
                  <a:lnTo>
                    <a:pt x="883725" y="510557"/>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82;p46">
              <a:extLst>
                <a:ext uri="{FF2B5EF4-FFF2-40B4-BE49-F238E27FC236}">
                  <a16:creationId xmlns:a16="http://schemas.microsoft.com/office/drawing/2014/main" id="{D545C3BE-10E7-4EB6-9326-11845230F642}"/>
                </a:ext>
              </a:extLst>
            </p:cNvPr>
            <p:cNvSpPr/>
            <p:nvPr/>
          </p:nvSpPr>
          <p:spPr>
            <a:xfrm>
              <a:off x="4166903" y="2674536"/>
              <a:ext cx="29407" cy="44746"/>
            </a:xfrm>
            <a:custGeom>
              <a:avLst/>
              <a:gdLst/>
              <a:ahLst/>
              <a:cxnLst/>
              <a:rect l="l" t="t" r="r" b="b"/>
              <a:pathLst>
                <a:path w="294069" h="447460" extrusionOk="0">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83;p46">
              <a:extLst>
                <a:ext uri="{FF2B5EF4-FFF2-40B4-BE49-F238E27FC236}">
                  <a16:creationId xmlns:a16="http://schemas.microsoft.com/office/drawing/2014/main" id="{61C4EB38-9415-4359-B15F-44EE7925731E}"/>
                </a:ext>
              </a:extLst>
            </p:cNvPr>
            <p:cNvSpPr/>
            <p:nvPr/>
          </p:nvSpPr>
          <p:spPr>
            <a:xfrm>
              <a:off x="4155690" y="2723559"/>
              <a:ext cx="51747" cy="52948"/>
            </a:xfrm>
            <a:custGeom>
              <a:avLst/>
              <a:gdLst/>
              <a:ahLst/>
              <a:cxnLst/>
              <a:rect l="l" t="t" r="r" b="b"/>
              <a:pathLst>
                <a:path w="517473" h="529476" extrusionOk="0">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84;p46">
              <a:extLst>
                <a:ext uri="{FF2B5EF4-FFF2-40B4-BE49-F238E27FC236}">
                  <a16:creationId xmlns:a16="http://schemas.microsoft.com/office/drawing/2014/main" id="{02F54540-8654-42C5-BE54-C6D657395676}"/>
                </a:ext>
              </a:extLst>
            </p:cNvPr>
            <p:cNvSpPr/>
            <p:nvPr/>
          </p:nvSpPr>
          <p:spPr>
            <a:xfrm>
              <a:off x="4281087" y="3028157"/>
              <a:ext cx="46988" cy="62439"/>
            </a:xfrm>
            <a:custGeom>
              <a:avLst/>
              <a:gdLst/>
              <a:ahLst/>
              <a:cxnLst/>
              <a:rect l="l" t="t" r="r" b="b"/>
              <a:pathLst>
                <a:path w="469875" h="624394" extrusionOk="0">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5" name="TextBox 54">
            <a:extLst>
              <a:ext uri="{FF2B5EF4-FFF2-40B4-BE49-F238E27FC236}">
                <a16:creationId xmlns:a16="http://schemas.microsoft.com/office/drawing/2014/main" id="{38EC6F95-2FFD-4C25-8AB1-CA8FB6A70FE0}"/>
              </a:ext>
            </a:extLst>
          </p:cNvPr>
          <p:cNvSpPr txBox="1"/>
          <p:nvPr/>
        </p:nvSpPr>
        <p:spPr>
          <a:xfrm>
            <a:off x="382594" y="1450430"/>
            <a:ext cx="4572000" cy="1600438"/>
          </a:xfrm>
          <a:prstGeom prst="rect">
            <a:avLst/>
          </a:prstGeom>
          <a:noFill/>
        </p:spPr>
        <p:txBody>
          <a:bodyPr wrap="square">
            <a:spAutoFit/>
          </a:bodyPr>
          <a:lstStyle/>
          <a:p>
            <a:r>
              <a:rPr lang="en-US" dirty="0">
                <a:solidFill>
                  <a:schemeClr val="tx1"/>
                </a:solidFill>
              </a:rPr>
              <a:t>-Consideration of the following factors will help you select the right integrated e-commerce solution for your business:</a:t>
            </a:r>
          </a:p>
          <a:p>
            <a:r>
              <a:rPr lang="en-US" dirty="0">
                <a:solidFill>
                  <a:schemeClr val="tx1"/>
                </a:solidFill>
              </a:rPr>
              <a:t>+Two-way integration: </a:t>
            </a:r>
          </a:p>
          <a:p>
            <a:r>
              <a:rPr lang="en-US" dirty="0">
                <a:solidFill>
                  <a:schemeClr val="tx1"/>
                </a:solidFill>
              </a:rPr>
              <a:t>+Cloud-based: </a:t>
            </a:r>
          </a:p>
          <a:p>
            <a:r>
              <a:rPr lang="en-US" dirty="0">
                <a:solidFill>
                  <a:schemeClr val="tx1"/>
                </a:solidFill>
              </a:rPr>
              <a:t>+Allow for testing</a:t>
            </a:r>
          </a:p>
          <a:p>
            <a:r>
              <a:rPr lang="en-US" dirty="0">
                <a:solidFill>
                  <a:schemeClr val="tx1"/>
                </a:solidFill>
              </a:rPr>
              <a:t>+Access to training and support</a:t>
            </a:r>
          </a:p>
        </p:txBody>
      </p:sp>
    </p:spTree>
    <p:extLst>
      <p:ext uri="{BB962C8B-B14F-4D97-AF65-F5344CB8AC3E}">
        <p14:creationId xmlns:p14="http://schemas.microsoft.com/office/powerpoint/2010/main" val="2549551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855300" y="836000"/>
            <a:ext cx="6529642"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5) Tip to upgrade your e-commerce website:</a:t>
            </a:r>
          </a:p>
        </p:txBody>
      </p:sp>
      <p:sp>
        <p:nvSpPr>
          <p:cNvPr id="793" name="Google Shape;793;p4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10" name="TextBox 9">
            <a:extLst>
              <a:ext uri="{FF2B5EF4-FFF2-40B4-BE49-F238E27FC236}">
                <a16:creationId xmlns:a16="http://schemas.microsoft.com/office/drawing/2014/main" id="{92F0BCB1-0E80-4A9C-8615-2D26F16550CA}"/>
              </a:ext>
            </a:extLst>
          </p:cNvPr>
          <p:cNvSpPr txBox="1"/>
          <p:nvPr/>
        </p:nvSpPr>
        <p:spPr>
          <a:xfrm>
            <a:off x="410705" y="1388193"/>
            <a:ext cx="8322589" cy="2893100"/>
          </a:xfrm>
          <a:prstGeom prst="rect">
            <a:avLst/>
          </a:prstGeom>
          <a:noFill/>
        </p:spPr>
        <p:txBody>
          <a:bodyPr wrap="square">
            <a:spAutoFit/>
          </a:bodyPr>
          <a:lstStyle/>
          <a:p>
            <a:pPr algn="just"/>
            <a:r>
              <a:rPr lang="en-US" dirty="0">
                <a:solidFill>
                  <a:schemeClr val="tx1"/>
                </a:solidFill>
              </a:rPr>
              <a:t>Even if your e-commerce website receives impressive traffic and your conversion rate hovers at acceptable levels, there are still upgrades you can do. Even minor improvements can significantly impact your ability to attract clients and turn them into paying customers. With that in mind, here are eight steps you can take to upgrade your e-commerce website:</a:t>
            </a:r>
          </a:p>
          <a:p>
            <a:pPr algn="just"/>
            <a:endParaRPr lang="en-US" dirty="0">
              <a:solidFill>
                <a:schemeClr val="tx1"/>
              </a:solidFill>
            </a:endParaRPr>
          </a:p>
          <a:p>
            <a:pPr algn="just"/>
            <a:r>
              <a:rPr lang="en-US" dirty="0">
                <a:solidFill>
                  <a:schemeClr val="tx1"/>
                </a:solidFill>
              </a:rPr>
              <a:t>+Leverage Data </a:t>
            </a:r>
          </a:p>
          <a:p>
            <a:pPr algn="just"/>
            <a:r>
              <a:rPr lang="en-US" dirty="0">
                <a:solidFill>
                  <a:schemeClr val="tx1"/>
                </a:solidFill>
              </a:rPr>
              <a:t>+Maximize SEO </a:t>
            </a:r>
          </a:p>
          <a:p>
            <a:pPr algn="just"/>
            <a:r>
              <a:rPr lang="en-US" dirty="0">
                <a:solidFill>
                  <a:schemeClr val="tx1"/>
                </a:solidFill>
              </a:rPr>
              <a:t>+Improve Your Look</a:t>
            </a:r>
          </a:p>
          <a:p>
            <a:pPr algn="just"/>
            <a:r>
              <a:rPr lang="en-US" dirty="0">
                <a:solidFill>
                  <a:schemeClr val="tx1"/>
                </a:solidFill>
              </a:rPr>
              <a:t>+Direct Traffic to Key Areas</a:t>
            </a:r>
          </a:p>
          <a:p>
            <a:pPr algn="just"/>
            <a:r>
              <a:rPr lang="en-US" dirty="0">
                <a:solidFill>
                  <a:schemeClr val="tx1"/>
                </a:solidFill>
              </a:rPr>
              <a:t>+Include Engaging Content </a:t>
            </a:r>
          </a:p>
          <a:p>
            <a:pPr algn="just"/>
            <a:r>
              <a:rPr lang="en-US" dirty="0">
                <a:solidFill>
                  <a:schemeClr val="tx1"/>
                </a:solidFill>
              </a:rPr>
              <a:t>+Simplify Purchase Process</a:t>
            </a:r>
          </a:p>
          <a:p>
            <a:pPr algn="just"/>
            <a:r>
              <a:rPr lang="en-US" dirty="0">
                <a:solidFill>
                  <a:schemeClr val="tx1"/>
                </a:solidFill>
              </a:rPr>
              <a:t>+Deliver First-Rate Customer Service </a:t>
            </a:r>
          </a:p>
          <a:p>
            <a:pPr algn="just"/>
            <a:r>
              <a:rPr lang="en-US" dirty="0">
                <a:solidFill>
                  <a:schemeClr val="tx1"/>
                </a:solidFill>
              </a:rPr>
              <a:t>+Upgrade Your Backend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6) Example of upgrading your website</a:t>
            </a:r>
          </a:p>
        </p:txBody>
      </p:sp>
      <p:sp>
        <p:nvSpPr>
          <p:cNvPr id="566" name="Google Shape;566;p3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567" name="Google Shape;567;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69" name="Google Shape;569;p38"/>
          <p:cNvGrpSpPr/>
          <p:nvPr/>
        </p:nvGrpSpPr>
        <p:grpSpPr>
          <a:xfrm>
            <a:off x="1786339" y="1703401"/>
            <a:ext cx="473400" cy="473400"/>
            <a:chOff x="1786339" y="1703401"/>
            <a:chExt cx="473400" cy="473400"/>
          </a:xfrm>
        </p:grpSpPr>
        <p:sp>
          <p:nvSpPr>
            <p:cNvPr id="570"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1</a:t>
              </a:r>
              <a:endParaRPr sz="600">
                <a:solidFill>
                  <a:schemeClr val="dk1"/>
                </a:solidFill>
                <a:latin typeface="Barlow Light"/>
                <a:ea typeface="Barlow Light"/>
                <a:cs typeface="Barlow Light"/>
                <a:sym typeface="Barlow Light"/>
              </a:endParaRPr>
            </a:p>
          </p:txBody>
        </p:sp>
      </p:grpSp>
      <p:grpSp>
        <p:nvGrpSpPr>
          <p:cNvPr id="572" name="Google Shape;572;p38"/>
          <p:cNvGrpSpPr/>
          <p:nvPr/>
        </p:nvGrpSpPr>
        <p:grpSpPr>
          <a:xfrm>
            <a:off x="3814414" y="1703401"/>
            <a:ext cx="473400" cy="473400"/>
            <a:chOff x="3814414" y="1703401"/>
            <a:chExt cx="473400" cy="473400"/>
          </a:xfrm>
        </p:grpSpPr>
        <p:sp>
          <p:nvSpPr>
            <p:cNvPr id="573" name="Google Shape;573;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3985777"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3</a:t>
              </a:r>
              <a:endParaRPr sz="600">
                <a:solidFill>
                  <a:schemeClr val="dk1"/>
                </a:solidFill>
                <a:latin typeface="Barlow Light"/>
                <a:ea typeface="Barlow Light"/>
                <a:cs typeface="Barlow Light"/>
                <a:sym typeface="Barlow Light"/>
              </a:endParaRPr>
            </a:p>
          </p:txBody>
        </p:sp>
      </p:grpSp>
      <p:grpSp>
        <p:nvGrpSpPr>
          <p:cNvPr id="575" name="Google Shape;575;p38"/>
          <p:cNvGrpSpPr/>
          <p:nvPr/>
        </p:nvGrpSpPr>
        <p:grpSpPr>
          <a:xfrm>
            <a:off x="5842489" y="1703401"/>
            <a:ext cx="473400" cy="473400"/>
            <a:chOff x="5842489" y="1703401"/>
            <a:chExt cx="473400" cy="473400"/>
          </a:xfrm>
        </p:grpSpPr>
        <p:sp>
          <p:nvSpPr>
            <p:cNvPr id="576"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5</a:t>
              </a:r>
              <a:endParaRPr sz="600">
                <a:solidFill>
                  <a:schemeClr val="dk1"/>
                </a:solidFill>
                <a:latin typeface="Barlow Light"/>
                <a:ea typeface="Barlow Light"/>
                <a:cs typeface="Barlow Light"/>
                <a:sym typeface="Barlow Light"/>
              </a:endParaRPr>
            </a:p>
          </p:txBody>
        </p:sp>
      </p:grpSp>
      <p:grpSp>
        <p:nvGrpSpPr>
          <p:cNvPr id="578" name="Google Shape;578;p38"/>
          <p:cNvGrpSpPr/>
          <p:nvPr/>
        </p:nvGrpSpPr>
        <p:grpSpPr>
          <a:xfrm>
            <a:off x="6880814" y="3576300"/>
            <a:ext cx="473400" cy="473400"/>
            <a:chOff x="6880814" y="3576300"/>
            <a:chExt cx="473400" cy="473400"/>
          </a:xfrm>
        </p:grpSpPr>
        <p:sp>
          <p:nvSpPr>
            <p:cNvPr id="579" name="Google Shape;579;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flipH="1">
              <a:off x="705217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6</a:t>
              </a:r>
              <a:endParaRPr sz="600">
                <a:solidFill>
                  <a:schemeClr val="dk1"/>
                </a:solidFill>
                <a:latin typeface="Barlow Light"/>
                <a:ea typeface="Barlow Light"/>
                <a:cs typeface="Barlow Light"/>
                <a:sym typeface="Barlow Light"/>
              </a:endParaRPr>
            </a:p>
          </p:txBody>
        </p:sp>
      </p:grpSp>
      <p:grpSp>
        <p:nvGrpSpPr>
          <p:cNvPr id="581" name="Google Shape;581;p38"/>
          <p:cNvGrpSpPr/>
          <p:nvPr/>
        </p:nvGrpSpPr>
        <p:grpSpPr>
          <a:xfrm>
            <a:off x="4852739" y="3576300"/>
            <a:ext cx="473400" cy="473400"/>
            <a:chOff x="4852739" y="3576300"/>
            <a:chExt cx="473400" cy="473400"/>
          </a:xfrm>
        </p:grpSpPr>
        <p:sp>
          <p:nvSpPr>
            <p:cNvPr id="582" name="Google Shape;582;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flipH="1">
              <a:off x="5024102"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4</a:t>
              </a:r>
              <a:endParaRPr sz="600">
                <a:solidFill>
                  <a:schemeClr val="dk1"/>
                </a:solidFill>
                <a:latin typeface="Barlow Light"/>
                <a:ea typeface="Barlow Light"/>
                <a:cs typeface="Barlow Light"/>
                <a:sym typeface="Barlow Light"/>
              </a:endParaRPr>
            </a:p>
          </p:txBody>
        </p:sp>
      </p:grpSp>
      <p:grpSp>
        <p:nvGrpSpPr>
          <p:cNvPr id="584" name="Google Shape;584;p38"/>
          <p:cNvGrpSpPr/>
          <p:nvPr/>
        </p:nvGrpSpPr>
        <p:grpSpPr>
          <a:xfrm>
            <a:off x="2824664" y="3576300"/>
            <a:ext cx="473400" cy="473400"/>
            <a:chOff x="2824664" y="3576300"/>
            <a:chExt cx="473400" cy="473400"/>
          </a:xfrm>
        </p:grpSpPr>
        <p:sp>
          <p:nvSpPr>
            <p:cNvPr id="585" name="Google Shape;585;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flipH="1">
              <a:off x="299602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2</a:t>
              </a:r>
              <a:endParaRPr sz="600">
                <a:solidFill>
                  <a:schemeClr val="dk1"/>
                </a:solidFill>
                <a:latin typeface="Barlow Light"/>
                <a:ea typeface="Barlow Light"/>
                <a:cs typeface="Barlow Light"/>
                <a:sym typeface="Barlow Light"/>
              </a:endParaRPr>
            </a:p>
          </p:txBody>
        </p:sp>
      </p:grpSp>
      <p:sp>
        <p:nvSpPr>
          <p:cNvPr id="587" name="Google Shape;587;p38"/>
          <p:cNvSpPr txBox="1"/>
          <p:nvPr/>
        </p:nvSpPr>
        <p:spPr>
          <a:xfrm>
            <a:off x="138156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1:  Revise Your Website</a:t>
            </a:r>
          </a:p>
        </p:txBody>
      </p:sp>
      <p:sp>
        <p:nvSpPr>
          <p:cNvPr id="588" name="Google Shape;588;p38"/>
          <p:cNvSpPr txBox="1"/>
          <p:nvPr/>
        </p:nvSpPr>
        <p:spPr>
          <a:xfrm>
            <a:off x="3378918"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3: Visual Attraction And High-Quality Photos</a:t>
            </a:r>
          </a:p>
        </p:txBody>
      </p:sp>
      <p:sp>
        <p:nvSpPr>
          <p:cNvPr id="589" name="Google Shape;589;p38"/>
          <p:cNvSpPr txBox="1"/>
          <p:nvPr/>
        </p:nvSpPr>
        <p:spPr>
          <a:xfrm>
            <a:off x="5437723"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5: Connecting Your Business Website With Social Networks</a:t>
            </a:r>
          </a:p>
        </p:txBody>
      </p:sp>
      <p:sp>
        <p:nvSpPr>
          <p:cNvPr id="590" name="Google Shape;590;p38"/>
          <p:cNvSpPr txBox="1"/>
          <p:nvPr/>
        </p:nvSpPr>
        <p:spPr>
          <a:xfrm>
            <a:off x="241988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2: Web Hosting Upgrade</a:t>
            </a:r>
          </a:p>
        </p:txBody>
      </p:sp>
      <p:sp>
        <p:nvSpPr>
          <p:cNvPr id="591" name="Google Shape;591;p38"/>
          <p:cNvSpPr txBox="1"/>
          <p:nvPr/>
        </p:nvSpPr>
        <p:spPr>
          <a:xfrm>
            <a:off x="444796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4: Site Must Be Mobile-Friendly</a:t>
            </a:r>
          </a:p>
        </p:txBody>
      </p:sp>
      <p:sp>
        <p:nvSpPr>
          <p:cNvPr id="592" name="Google Shape;592;p38"/>
          <p:cNvSpPr txBox="1"/>
          <p:nvPr/>
        </p:nvSpPr>
        <p:spPr>
          <a:xfrm>
            <a:off x="6476048"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Light"/>
                <a:ea typeface="Barlow Light"/>
                <a:cs typeface="Barlow Light"/>
                <a:sym typeface="Barlow Light"/>
              </a:rPr>
              <a:t>Step 6: Perform simple A/B testing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33"/>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69" name="Google Shape;469;p33"/>
          <p:cNvSpPr txBox="1">
            <a:spLocks noGrp="1"/>
          </p:cNvSpPr>
          <p:nvPr>
            <p:ph type="ctrTitle" idx="4294967295"/>
          </p:nvPr>
        </p:nvSpPr>
        <p:spPr>
          <a:xfrm>
            <a:off x="855300" y="1991850"/>
            <a:ext cx="2606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THANKS!</a:t>
            </a:r>
            <a:endParaRPr sz="4800"/>
          </a:p>
        </p:txBody>
      </p:sp>
      <p:sp>
        <p:nvSpPr>
          <p:cNvPr id="470" name="Google Shape;470;p33"/>
          <p:cNvSpPr txBox="1">
            <a:spLocks noGrp="1"/>
          </p:cNvSpPr>
          <p:nvPr>
            <p:ph type="subTitle" idx="4294967295"/>
          </p:nvPr>
        </p:nvSpPr>
        <p:spPr>
          <a:xfrm>
            <a:off x="3548950" y="1740600"/>
            <a:ext cx="2339100" cy="16623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sz="1800" dirty="0">
                <a:solidFill>
                  <a:schemeClr val="accent2"/>
                </a:solidFill>
              </a:rPr>
              <a:t>Any questions? </a:t>
            </a:r>
            <a:endParaRPr sz="1800" dirty="0">
              <a:solidFill>
                <a:schemeClr val="accent2"/>
              </a:solidFill>
            </a:endParaRPr>
          </a:p>
        </p:txBody>
      </p:sp>
      <p:sp>
        <p:nvSpPr>
          <p:cNvPr id="471" name="Google Shape;471;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642730" y="1856999"/>
            <a:ext cx="7215810" cy="1250635"/>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US" dirty="0"/>
              <a:t>1.BASIC SECURITY AND CONFIDENTIALITY ISSUES RAISED IN E-COMMERCE</a:t>
            </a:r>
          </a:p>
          <a:p>
            <a:pPr marL="0" lvl="0" indent="0" algn="l" rtl="0">
              <a:spcBef>
                <a:spcPts val="0"/>
              </a:spcBef>
              <a:spcAft>
                <a:spcPts val="800"/>
              </a:spcAft>
              <a:buNone/>
            </a:pPr>
            <a:r>
              <a:rPr lang="en-US" sz="1400" dirty="0"/>
              <a:t>FROM A USER PERSPECTIVE:</a:t>
            </a:r>
          </a:p>
          <a:p>
            <a:pPr marL="0" lvl="0" indent="0" algn="l" rtl="0">
              <a:spcBef>
                <a:spcPts val="0"/>
              </a:spcBef>
              <a:spcAft>
                <a:spcPts val="800"/>
              </a:spcAft>
              <a:buNone/>
            </a:pPr>
            <a:r>
              <a:rPr lang="en-US" sz="1100" dirty="0">
                <a:solidFill>
                  <a:schemeClr val="tx1">
                    <a:lumMod val="95000"/>
                  </a:schemeClr>
                </a:solidFill>
              </a:rPr>
              <a:t>-HOW TO KNOW IF THE WEB SERVER IS OWNED BY A LEGITIMATE BUSINESS?</a:t>
            </a:r>
          </a:p>
          <a:p>
            <a:pPr marL="0" lvl="0" indent="0" algn="l" rtl="0">
              <a:spcBef>
                <a:spcPts val="0"/>
              </a:spcBef>
              <a:spcAft>
                <a:spcPts val="800"/>
              </a:spcAft>
              <a:buNone/>
            </a:pPr>
            <a:r>
              <a:rPr lang="en-US" sz="1100" dirty="0">
                <a:solidFill>
                  <a:schemeClr val="tx1">
                    <a:lumMod val="95000"/>
                  </a:schemeClr>
                </a:solidFill>
              </a:rPr>
              <a:t>-HOW TO KNOW THIS WEBSITE DOES NOT CONTAIN DANGEROUS CONTENT OR CODE?</a:t>
            </a:r>
          </a:p>
          <a:p>
            <a:pPr marL="0" lvl="0" indent="0" algn="l" rtl="0">
              <a:spcBef>
                <a:spcPts val="0"/>
              </a:spcBef>
              <a:spcAft>
                <a:spcPts val="800"/>
              </a:spcAft>
              <a:buNone/>
            </a:pPr>
            <a:r>
              <a:rPr lang="en-US" sz="1100" dirty="0">
                <a:solidFill>
                  <a:schemeClr val="tx1">
                    <a:lumMod val="95000"/>
                  </a:schemeClr>
                </a:solidFill>
              </a:rPr>
              <a:t>- HOW DO YOU KNOW THAT THE WEB SERVER DOES NOT PROVIDE YOUR INFORMATION TO A THIRD PARTY?</a:t>
            </a:r>
          </a:p>
          <a:p>
            <a:pPr marL="0" lvl="0" indent="0" algn="l" rtl="0">
              <a:spcBef>
                <a:spcPts val="0"/>
              </a:spcBef>
              <a:spcAft>
                <a:spcPts val="800"/>
              </a:spcAft>
              <a:buNone/>
            </a:pPr>
            <a:r>
              <a:rPr lang="en-US" sz="1400" dirty="0"/>
              <a:t>FROM A BUSINESS PERSPECTIVE:</a:t>
            </a:r>
          </a:p>
          <a:p>
            <a:pPr marL="0" lvl="0" indent="0" algn="l" rtl="0">
              <a:spcBef>
                <a:spcPts val="0"/>
              </a:spcBef>
              <a:spcAft>
                <a:spcPts val="800"/>
              </a:spcAft>
              <a:buNone/>
            </a:pPr>
            <a:r>
              <a:rPr lang="en-US" sz="1100" dirty="0">
                <a:solidFill>
                  <a:schemeClr val="tx1">
                    <a:lumMod val="95000"/>
                  </a:schemeClr>
                </a:solidFill>
              </a:rPr>
              <a:t>- HOW TO KNOW THAT THE USER DOES NOT INTEND TO DESTROY OR CHANGE THE CONTENT OF THE WEBSITE OR WEBSITE?</a:t>
            </a:r>
          </a:p>
          <a:p>
            <a:pPr marL="0" lvl="0" indent="0" algn="l" rtl="0">
              <a:spcBef>
                <a:spcPts val="0"/>
              </a:spcBef>
              <a:spcAft>
                <a:spcPts val="800"/>
              </a:spcAft>
              <a:buNone/>
            </a:pPr>
            <a:r>
              <a:rPr lang="en-US" sz="1100" dirty="0">
                <a:solidFill>
                  <a:schemeClr val="tx1">
                    <a:lumMod val="95000"/>
                  </a:schemeClr>
                </a:solidFill>
              </a:rPr>
              <a:t>-HOW TO KNOW IF THE SERVER IS INTERRUPTED?</a:t>
            </a:r>
          </a:p>
          <a:p>
            <a:pPr marL="0" lvl="0" indent="0" algn="l" rtl="0">
              <a:spcBef>
                <a:spcPts val="0"/>
              </a:spcBef>
              <a:spcAft>
                <a:spcPts val="800"/>
              </a:spcAft>
              <a:buNone/>
            </a:pPr>
            <a:r>
              <a:rPr lang="en-US" sz="1400" dirty="0"/>
              <a:t>FROM BOTH SIDES:</a:t>
            </a:r>
          </a:p>
          <a:p>
            <a:pPr marL="0" lvl="0" indent="0" algn="l" rtl="0">
              <a:spcBef>
                <a:spcPts val="0"/>
              </a:spcBef>
              <a:spcAft>
                <a:spcPts val="800"/>
              </a:spcAft>
              <a:buNone/>
            </a:pPr>
            <a:r>
              <a:rPr lang="en-US" sz="1100" dirty="0">
                <a:solidFill>
                  <a:schemeClr val="tx1">
                    <a:lumMod val="95000"/>
                  </a:schemeClr>
                </a:solidFill>
              </a:rPr>
              <a:t>-HOW TO KNOW NOT TO BE EAVESDROPPED ONLINE?</a:t>
            </a:r>
          </a:p>
          <a:p>
            <a:pPr marL="0" lvl="0" indent="0" algn="l" rtl="0">
              <a:spcBef>
                <a:spcPts val="0"/>
              </a:spcBef>
              <a:spcAft>
                <a:spcPts val="800"/>
              </a:spcAft>
              <a:buNone/>
            </a:pPr>
            <a:r>
              <a:rPr lang="en-US" sz="1100" dirty="0">
                <a:solidFill>
                  <a:schemeClr val="tx1">
                    <a:lumMod val="95000"/>
                  </a:schemeClr>
                </a:solidFill>
              </a:rPr>
              <a:t>-HOW TO KNOW THAT THE INFORMATION FROM THE SERVER TO THE USER HAS NOT BEEN CHANGED?</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855300" y="1881750"/>
            <a:ext cx="2278839"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2. ASPECTS OF </a:t>
            </a:r>
            <a:r>
              <a:rPr lang="en-US" dirty="0">
                <a:solidFill>
                  <a:schemeClr val="tx1">
                    <a:lumMod val="95000"/>
                  </a:schemeClr>
                </a:solidFill>
              </a:rPr>
              <a:t>E-COMMERCE</a:t>
            </a:r>
            <a:r>
              <a:rPr lang="en-US" dirty="0"/>
              <a:t> SECURITY</a:t>
            </a:r>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2245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 Privacy</a:t>
            </a:r>
          </a:p>
        </p:txBody>
      </p:sp>
      <p:sp>
        <p:nvSpPr>
          <p:cNvPr id="163" name="Google Shape;163;p16"/>
          <p:cNvSpPr txBox="1">
            <a:spLocks noGrp="1"/>
          </p:cNvSpPr>
          <p:nvPr>
            <p:ph type="body" idx="1"/>
          </p:nvPr>
        </p:nvSpPr>
        <p:spPr>
          <a:xfrm>
            <a:off x="403522" y="1341610"/>
            <a:ext cx="5307000"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-Privacy includes preventing any activity that will lead to the sharing of customers’ data with unauthorized third parties. Apart from the online seller that a customer has chosen, no one else should access their personal information and account details.</a:t>
            </a:r>
          </a:p>
          <a:p>
            <a:pPr marL="76200" lvl="0" indent="0" algn="just" rtl="0">
              <a:spcBef>
                <a:spcPts val="0"/>
              </a:spcBef>
              <a:spcAft>
                <a:spcPts val="0"/>
              </a:spcAft>
              <a:buSzPts val="2400"/>
              <a:buNone/>
            </a:pPr>
            <a:endParaRPr lang="en-US"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b. Integrity</a:t>
            </a:r>
          </a:p>
        </p:txBody>
      </p:sp>
      <p:sp>
        <p:nvSpPr>
          <p:cNvPr id="163" name="Google Shape;163;p16"/>
          <p:cNvSpPr txBox="1">
            <a:spLocks noGrp="1"/>
          </p:cNvSpPr>
          <p:nvPr>
            <p:ph type="body" idx="1"/>
          </p:nvPr>
        </p:nvSpPr>
        <p:spPr>
          <a:xfrm>
            <a:off x="403522" y="1341610"/>
            <a:ext cx="5307000" cy="3033900"/>
          </a:xfrm>
          <a:prstGeom prst="rect">
            <a:avLst/>
          </a:prstGeom>
        </p:spPr>
        <p:txBody>
          <a:bodyPr spcFirstLastPara="1" wrap="square" lIns="0" tIns="0" rIns="0" bIns="0" anchor="t" anchorCtr="0">
            <a:noAutofit/>
          </a:bodyPr>
          <a:lstStyle/>
          <a:p>
            <a:pPr marL="76200" lvl="0" indent="0" rtl="0">
              <a:spcBef>
                <a:spcPts val="0"/>
              </a:spcBef>
              <a:spcAft>
                <a:spcPts val="0"/>
              </a:spcAft>
              <a:buSzPts val="2400"/>
              <a:buNone/>
            </a:pPr>
            <a:r>
              <a:rPr lang="en-US" sz="1600" dirty="0"/>
              <a:t>Integrity is another crucial concept of eCommerce Security. It can be simply understood as:</a:t>
            </a:r>
          </a:p>
          <a:p>
            <a:pPr marL="76200" lvl="0" indent="0" rtl="0">
              <a:spcBef>
                <a:spcPts val="0"/>
              </a:spcBef>
              <a:spcAft>
                <a:spcPts val="0"/>
              </a:spcAft>
              <a:buSzPts val="2400"/>
              <a:buNone/>
            </a:pPr>
            <a:endParaRPr lang="en-US" sz="1600" dirty="0"/>
          </a:p>
          <a:p>
            <a:pPr marL="76200" lvl="0" indent="0" rtl="0">
              <a:spcBef>
                <a:spcPts val="0"/>
              </a:spcBef>
              <a:spcAft>
                <a:spcPts val="0"/>
              </a:spcAft>
              <a:buSzPts val="2400"/>
              <a:buNone/>
            </a:pPr>
            <a:r>
              <a:rPr lang="en-US" sz="1600" dirty="0"/>
              <a:t>-INFORMATION CANNOT BE CHANGED DURING TRANSMISSION AND RECEPTION</a:t>
            </a:r>
          </a:p>
          <a:p>
            <a:pPr marL="76200" lvl="0" indent="0" rtl="0">
              <a:spcBef>
                <a:spcPts val="0"/>
              </a:spcBef>
              <a:spcAft>
                <a:spcPts val="0"/>
              </a:spcAft>
              <a:buSzPts val="2400"/>
              <a:buNone/>
            </a:pPr>
            <a:endParaRPr lang="en-US" sz="1600" dirty="0"/>
          </a:p>
          <a:p>
            <a:pPr marL="76200" lvl="0" indent="0" rtl="0">
              <a:spcBef>
                <a:spcPts val="0"/>
              </a:spcBef>
              <a:spcAft>
                <a:spcPts val="0"/>
              </a:spcAft>
              <a:buSzPts val="2400"/>
              <a:buNone/>
            </a:pPr>
            <a:r>
              <a:rPr lang="en-US" sz="1600" dirty="0"/>
              <a:t>-INFORMATION CANNOT BE ALTERED IN ANY WAY BY UNAUTHORIZED PERSONS</a:t>
            </a: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31" name="Grupo 3">
            <a:extLst>
              <a:ext uri="{FF2B5EF4-FFF2-40B4-BE49-F238E27FC236}">
                <a16:creationId xmlns:a16="http://schemas.microsoft.com/office/drawing/2014/main" id="{5ED520A3-C6EE-4C28-AC55-8E669A09C2BB}"/>
              </a:ext>
            </a:extLst>
          </p:cNvPr>
          <p:cNvGrpSpPr/>
          <p:nvPr/>
        </p:nvGrpSpPr>
        <p:grpSpPr>
          <a:xfrm>
            <a:off x="5799330" y="731419"/>
            <a:ext cx="2883665" cy="3425580"/>
            <a:chOff x="3901448" y="1603620"/>
            <a:chExt cx="642025" cy="684521"/>
          </a:xfrm>
        </p:grpSpPr>
        <p:sp>
          <p:nvSpPr>
            <p:cNvPr id="32" name="Google Shape;878;p46">
              <a:extLst>
                <a:ext uri="{FF2B5EF4-FFF2-40B4-BE49-F238E27FC236}">
                  <a16:creationId xmlns:a16="http://schemas.microsoft.com/office/drawing/2014/main" id="{5D6CB0E3-668D-4F84-800F-7D5918CF04C8}"/>
                </a:ext>
              </a:extLst>
            </p:cNvPr>
            <p:cNvSpPr/>
            <p:nvPr/>
          </p:nvSpPr>
          <p:spPr>
            <a:xfrm>
              <a:off x="4417115" y="1603620"/>
              <a:ext cx="125464" cy="188513"/>
            </a:xfrm>
            <a:custGeom>
              <a:avLst/>
              <a:gdLst/>
              <a:ahLst/>
              <a:cxnLst/>
              <a:rect l="l" t="t" r="r" b="b"/>
              <a:pathLst>
                <a:path w="1254638" h="1885134" extrusionOk="0">
                  <a:moveTo>
                    <a:pt x="1254638" y="1305215"/>
                  </a:moveTo>
                  <a:cubicBezTo>
                    <a:pt x="1254638" y="1785455"/>
                    <a:pt x="973936" y="2012559"/>
                    <a:pt x="626871" y="1812384"/>
                  </a:cubicBezTo>
                  <a:cubicBezTo>
                    <a:pt x="280702" y="1612210"/>
                    <a:pt x="0" y="1061056"/>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79;p46">
              <a:extLst>
                <a:ext uri="{FF2B5EF4-FFF2-40B4-BE49-F238E27FC236}">
                  <a16:creationId xmlns:a16="http://schemas.microsoft.com/office/drawing/2014/main" id="{9D4857D3-D1D9-4DD1-A872-1FDC4F6D716C}"/>
                </a:ext>
              </a:extLst>
            </p:cNvPr>
            <p:cNvSpPr/>
            <p:nvPr/>
          </p:nvSpPr>
          <p:spPr>
            <a:xfrm>
              <a:off x="4187314" y="1682392"/>
              <a:ext cx="125464" cy="188513"/>
            </a:xfrm>
            <a:custGeom>
              <a:avLst/>
              <a:gdLst/>
              <a:ahLst/>
              <a:cxnLst/>
              <a:rect l="l" t="t" r="r" b="b"/>
              <a:pathLst>
                <a:path w="1254637" h="1885134" extrusionOk="0">
                  <a:moveTo>
                    <a:pt x="1254638" y="1305215"/>
                  </a:moveTo>
                  <a:cubicBezTo>
                    <a:pt x="1254638" y="1785455"/>
                    <a:pt x="973936" y="2012559"/>
                    <a:pt x="626870" y="1812384"/>
                  </a:cubicBezTo>
                  <a:cubicBezTo>
                    <a:pt x="280702" y="1612210"/>
                    <a:pt x="0" y="1060159"/>
                    <a:pt x="0" y="579919"/>
                  </a:cubicBezTo>
                  <a:cubicBezTo>
                    <a:pt x="0" y="99680"/>
                    <a:pt x="280702" y="-127424"/>
                    <a:pt x="627767" y="72750"/>
                  </a:cubicBezTo>
                  <a:cubicBezTo>
                    <a:pt x="973936" y="272925"/>
                    <a:pt x="1254638" y="824976"/>
                    <a:pt x="1254638" y="1305215"/>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80;p46">
              <a:extLst>
                <a:ext uri="{FF2B5EF4-FFF2-40B4-BE49-F238E27FC236}">
                  <a16:creationId xmlns:a16="http://schemas.microsoft.com/office/drawing/2014/main" id="{49C6B446-664D-42A6-8A9E-D231541269B7}"/>
                </a:ext>
              </a:extLst>
            </p:cNvPr>
            <p:cNvSpPr/>
            <p:nvPr/>
          </p:nvSpPr>
          <p:spPr>
            <a:xfrm>
              <a:off x="4418009" y="2002853"/>
              <a:ext cx="125464" cy="188513"/>
            </a:xfrm>
            <a:custGeom>
              <a:avLst/>
              <a:gdLst/>
              <a:ahLst/>
              <a:cxnLst/>
              <a:rect l="l" t="t" r="r" b="b"/>
              <a:pathLst>
                <a:path w="1254638" h="1885134" extrusionOk="0">
                  <a:moveTo>
                    <a:pt x="1254638" y="1305216"/>
                  </a:moveTo>
                  <a:cubicBezTo>
                    <a:pt x="1254638" y="1785455"/>
                    <a:pt x="973936" y="2012559"/>
                    <a:pt x="626871" y="1812385"/>
                  </a:cubicBezTo>
                  <a:cubicBezTo>
                    <a:pt x="280702" y="1612210"/>
                    <a:pt x="0" y="1060158"/>
                    <a:pt x="0" y="579919"/>
                  </a:cubicBezTo>
                  <a:cubicBezTo>
                    <a:pt x="0" y="99680"/>
                    <a:pt x="280702" y="-127424"/>
                    <a:pt x="627767" y="72750"/>
                  </a:cubicBezTo>
                  <a:cubicBezTo>
                    <a:pt x="973936" y="272925"/>
                    <a:pt x="1254638" y="824976"/>
                    <a:pt x="1254638" y="130521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81;p46">
              <a:extLst>
                <a:ext uri="{FF2B5EF4-FFF2-40B4-BE49-F238E27FC236}">
                  <a16:creationId xmlns:a16="http://schemas.microsoft.com/office/drawing/2014/main" id="{01261335-2E2C-4F37-AA9E-84C463AB59ED}"/>
                </a:ext>
              </a:extLst>
            </p:cNvPr>
            <p:cNvSpPr/>
            <p:nvPr/>
          </p:nvSpPr>
          <p:spPr>
            <a:xfrm>
              <a:off x="4151994" y="1630832"/>
              <a:ext cx="355854" cy="588504"/>
            </a:xfrm>
            <a:custGeom>
              <a:avLst/>
              <a:gdLst/>
              <a:ahLst/>
              <a:cxnLst/>
              <a:rect l="l" t="t" r="r" b="b"/>
              <a:pathLst>
                <a:path w="3558543" h="5885036" extrusionOk="0">
                  <a:moveTo>
                    <a:pt x="2930777" y="1812384"/>
                  </a:moveTo>
                  <a:cubicBezTo>
                    <a:pt x="3276946" y="2012559"/>
                    <a:pt x="3557647" y="1785455"/>
                    <a:pt x="3558544" y="1305215"/>
                  </a:cubicBezTo>
                  <a:cubicBezTo>
                    <a:pt x="3558544" y="824976"/>
                    <a:pt x="3277842" y="272925"/>
                    <a:pt x="2931674" y="72750"/>
                  </a:cubicBezTo>
                  <a:cubicBezTo>
                    <a:pt x="2585505" y="-127424"/>
                    <a:pt x="2304803" y="99680"/>
                    <a:pt x="2303906" y="579919"/>
                  </a:cubicBezTo>
                  <a:cubicBezTo>
                    <a:pt x="2303906" y="685841"/>
                    <a:pt x="2317359" y="794456"/>
                    <a:pt x="2342469" y="902173"/>
                  </a:cubicBezTo>
                  <a:lnTo>
                    <a:pt x="1066308" y="1378822"/>
                  </a:lnTo>
                  <a:cubicBezTo>
                    <a:pt x="953309" y="1160695"/>
                    <a:pt x="798161" y="976678"/>
                    <a:pt x="627767" y="877937"/>
                  </a:cubicBezTo>
                  <a:cubicBezTo>
                    <a:pt x="281598" y="677762"/>
                    <a:pt x="897" y="904866"/>
                    <a:pt x="0" y="1385106"/>
                  </a:cubicBezTo>
                  <a:cubicBezTo>
                    <a:pt x="0" y="1865345"/>
                    <a:pt x="280702" y="2417397"/>
                    <a:pt x="626870" y="2617571"/>
                  </a:cubicBezTo>
                  <a:cubicBezTo>
                    <a:pt x="790987" y="2712721"/>
                    <a:pt x="940754" y="2710926"/>
                    <a:pt x="1052855" y="2632831"/>
                  </a:cubicBezTo>
                  <a:lnTo>
                    <a:pt x="2303906" y="4545710"/>
                  </a:lnTo>
                  <a:cubicBezTo>
                    <a:pt x="2303906" y="4557380"/>
                    <a:pt x="2303009" y="4568151"/>
                    <a:pt x="2303009" y="4579821"/>
                  </a:cubicBezTo>
                  <a:cubicBezTo>
                    <a:pt x="2303009" y="5060060"/>
                    <a:pt x="2583711" y="5612111"/>
                    <a:pt x="2929880" y="5812286"/>
                  </a:cubicBezTo>
                  <a:cubicBezTo>
                    <a:pt x="3276049" y="6012461"/>
                    <a:pt x="3556750" y="5785357"/>
                    <a:pt x="3557647" y="5305117"/>
                  </a:cubicBezTo>
                  <a:cubicBezTo>
                    <a:pt x="3557647" y="4824878"/>
                    <a:pt x="3276946" y="4272827"/>
                    <a:pt x="2930777" y="4072652"/>
                  </a:cubicBezTo>
                  <a:cubicBezTo>
                    <a:pt x="2702987" y="3941596"/>
                    <a:pt x="2503895" y="3994557"/>
                    <a:pt x="2393587" y="4182164"/>
                  </a:cubicBezTo>
                  <a:lnTo>
                    <a:pt x="1217869" y="2384184"/>
                  </a:lnTo>
                  <a:cubicBezTo>
                    <a:pt x="1242083" y="2306088"/>
                    <a:pt x="1254638" y="2214529"/>
                    <a:pt x="1254638" y="2110402"/>
                  </a:cubicBezTo>
                  <a:cubicBezTo>
                    <a:pt x="1254638" y="2015252"/>
                    <a:pt x="1243876" y="1918306"/>
                    <a:pt x="1223249" y="1821361"/>
                  </a:cubicBezTo>
                  <a:lnTo>
                    <a:pt x="2508379" y="1341121"/>
                  </a:lnTo>
                  <a:cubicBezTo>
                    <a:pt x="2619583" y="1546682"/>
                    <a:pt x="2768454" y="1718132"/>
                    <a:pt x="2930777" y="1812384"/>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82;p46">
              <a:extLst>
                <a:ext uri="{FF2B5EF4-FFF2-40B4-BE49-F238E27FC236}">
                  <a16:creationId xmlns:a16="http://schemas.microsoft.com/office/drawing/2014/main" id="{58ADCFCE-8EF9-40AC-9FCB-DF18AD317AE9}"/>
                </a:ext>
              </a:extLst>
            </p:cNvPr>
            <p:cNvSpPr/>
            <p:nvPr/>
          </p:nvSpPr>
          <p:spPr>
            <a:xfrm>
              <a:off x="4013845" y="1984954"/>
              <a:ext cx="178196" cy="261663"/>
            </a:xfrm>
            <a:custGeom>
              <a:avLst/>
              <a:gdLst/>
              <a:ahLst/>
              <a:cxnLst/>
              <a:rect l="l" t="t" r="r" b="b"/>
              <a:pathLst>
                <a:path w="1781962" h="2616632" extrusionOk="0">
                  <a:moveTo>
                    <a:pt x="0" y="0"/>
                  </a:moveTo>
                  <a:lnTo>
                    <a:pt x="1781066" y="1029598"/>
                  </a:lnTo>
                  <a:lnTo>
                    <a:pt x="1781963" y="2616632"/>
                  </a:lnTo>
                  <a:lnTo>
                    <a:pt x="897" y="1587035"/>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83;p46">
              <a:extLst>
                <a:ext uri="{FF2B5EF4-FFF2-40B4-BE49-F238E27FC236}">
                  <a16:creationId xmlns:a16="http://schemas.microsoft.com/office/drawing/2014/main" id="{D214B02C-02AB-48DD-87FD-667205DAB024}"/>
                </a:ext>
              </a:extLst>
            </p:cNvPr>
            <p:cNvSpPr/>
            <p:nvPr/>
          </p:nvSpPr>
          <p:spPr>
            <a:xfrm>
              <a:off x="4013845" y="1984954"/>
              <a:ext cx="178196" cy="146675"/>
            </a:xfrm>
            <a:custGeom>
              <a:avLst/>
              <a:gdLst/>
              <a:ahLst/>
              <a:cxnLst/>
              <a:rect l="l" t="t" r="r" b="b"/>
              <a:pathLst>
                <a:path w="1781962" h="1466750" extrusionOk="0">
                  <a:moveTo>
                    <a:pt x="0" y="0"/>
                  </a:moveTo>
                  <a:lnTo>
                    <a:pt x="891430" y="1466751"/>
                  </a:lnTo>
                  <a:lnTo>
                    <a:pt x="1781963" y="102870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84;p46">
              <a:extLst>
                <a:ext uri="{FF2B5EF4-FFF2-40B4-BE49-F238E27FC236}">
                  <a16:creationId xmlns:a16="http://schemas.microsoft.com/office/drawing/2014/main" id="{09A5B3CC-075A-4FBB-8226-F14A92961202}"/>
                </a:ext>
              </a:extLst>
            </p:cNvPr>
            <p:cNvSpPr/>
            <p:nvPr/>
          </p:nvSpPr>
          <p:spPr>
            <a:xfrm>
              <a:off x="4087793" y="2103886"/>
              <a:ext cx="30312" cy="44141"/>
            </a:xfrm>
            <a:custGeom>
              <a:avLst/>
              <a:gdLst/>
              <a:ahLst/>
              <a:cxnLst/>
              <a:rect l="l" t="t" r="r" b="b"/>
              <a:pathLst>
                <a:path w="303121" h="441407" extrusionOk="0">
                  <a:moveTo>
                    <a:pt x="303122" y="308224"/>
                  </a:moveTo>
                  <a:cubicBezTo>
                    <a:pt x="303122" y="420429"/>
                    <a:pt x="235861" y="471595"/>
                    <a:pt x="151561" y="423122"/>
                  </a:cubicBezTo>
                  <a:cubicBezTo>
                    <a:pt x="68158" y="374649"/>
                    <a:pt x="0" y="244491"/>
                    <a:pt x="0" y="133183"/>
                  </a:cubicBezTo>
                  <a:cubicBezTo>
                    <a:pt x="0" y="20978"/>
                    <a:pt x="67261" y="-30188"/>
                    <a:pt x="151561" y="18285"/>
                  </a:cubicBezTo>
                  <a:cubicBezTo>
                    <a:pt x="235861" y="66758"/>
                    <a:pt x="303122" y="196916"/>
                    <a:pt x="303122" y="30822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85;p46">
              <a:extLst>
                <a:ext uri="{FF2B5EF4-FFF2-40B4-BE49-F238E27FC236}">
                  <a16:creationId xmlns:a16="http://schemas.microsoft.com/office/drawing/2014/main" id="{3738CD4A-CDBD-4B3E-872B-37557C5AD6C9}"/>
                </a:ext>
              </a:extLst>
            </p:cNvPr>
            <p:cNvSpPr/>
            <p:nvPr/>
          </p:nvSpPr>
          <p:spPr>
            <a:xfrm>
              <a:off x="3929793" y="1754097"/>
              <a:ext cx="266980" cy="310674"/>
            </a:xfrm>
            <a:custGeom>
              <a:avLst/>
              <a:gdLst/>
              <a:ahLst/>
              <a:cxnLst/>
              <a:rect l="l" t="t" r="r" b="b"/>
              <a:pathLst>
                <a:path w="2669804" h="3106745" extrusionOk="0">
                  <a:moveTo>
                    <a:pt x="2668011" y="1540357"/>
                  </a:moveTo>
                  <a:lnTo>
                    <a:pt x="0" y="0"/>
                  </a:lnTo>
                  <a:lnTo>
                    <a:pt x="897" y="1358135"/>
                  </a:lnTo>
                  <a:lnTo>
                    <a:pt x="2433944" y="2762948"/>
                  </a:lnTo>
                  <a:lnTo>
                    <a:pt x="2669805" y="3106746"/>
                  </a:lnTo>
                  <a:lnTo>
                    <a:pt x="2668011" y="154035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86;p46">
              <a:extLst>
                <a:ext uri="{FF2B5EF4-FFF2-40B4-BE49-F238E27FC236}">
                  <a16:creationId xmlns:a16="http://schemas.microsoft.com/office/drawing/2014/main" id="{D12A9579-89EC-4E60-BD8A-BD8B027984B2}"/>
                </a:ext>
              </a:extLst>
            </p:cNvPr>
            <p:cNvSpPr/>
            <p:nvPr/>
          </p:nvSpPr>
          <p:spPr>
            <a:xfrm>
              <a:off x="3901448" y="1769762"/>
              <a:ext cx="100712" cy="95060"/>
            </a:xfrm>
            <a:custGeom>
              <a:avLst/>
              <a:gdLst/>
              <a:ahLst/>
              <a:cxnLst/>
              <a:rect l="l" t="t" r="r" b="b"/>
              <a:pathLst>
                <a:path w="1007118" h="950604" extrusionOk="0">
                  <a:moveTo>
                    <a:pt x="0" y="368932"/>
                  </a:moveTo>
                  <a:lnTo>
                    <a:pt x="0" y="0"/>
                  </a:lnTo>
                  <a:lnTo>
                    <a:pt x="1007118" y="581673"/>
                  </a:lnTo>
                  <a:lnTo>
                    <a:pt x="1007118" y="950605"/>
                  </a:lnTo>
                  <a:lnTo>
                    <a:pt x="0" y="368932"/>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87;p46">
              <a:extLst>
                <a:ext uri="{FF2B5EF4-FFF2-40B4-BE49-F238E27FC236}">
                  <a16:creationId xmlns:a16="http://schemas.microsoft.com/office/drawing/2014/main" id="{80BF1E5C-05E9-4956-A198-0CE5B98C33E1}"/>
                </a:ext>
              </a:extLst>
            </p:cNvPr>
            <p:cNvSpPr/>
            <p:nvPr/>
          </p:nvSpPr>
          <p:spPr>
            <a:xfrm>
              <a:off x="4069105" y="1867512"/>
              <a:ext cx="58472" cy="45690"/>
            </a:xfrm>
            <a:custGeom>
              <a:avLst/>
              <a:gdLst/>
              <a:ahLst/>
              <a:cxnLst/>
              <a:rect l="l" t="t" r="r" b="b"/>
              <a:pathLst>
                <a:path w="584720" h="456901" extrusionOk="0">
                  <a:moveTo>
                    <a:pt x="584720" y="337514"/>
                  </a:moveTo>
                  <a:lnTo>
                    <a:pt x="0" y="0"/>
                  </a:lnTo>
                  <a:lnTo>
                    <a:pt x="0" y="119387"/>
                  </a:lnTo>
                  <a:lnTo>
                    <a:pt x="584720" y="456901"/>
                  </a:lnTo>
                  <a:lnTo>
                    <a:pt x="584720" y="33751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88;p46">
              <a:extLst>
                <a:ext uri="{FF2B5EF4-FFF2-40B4-BE49-F238E27FC236}">
                  <a16:creationId xmlns:a16="http://schemas.microsoft.com/office/drawing/2014/main" id="{28517AB0-C0A7-4E5D-9249-8FB157D71706}"/>
                </a:ext>
              </a:extLst>
            </p:cNvPr>
            <p:cNvSpPr/>
            <p:nvPr/>
          </p:nvSpPr>
          <p:spPr>
            <a:xfrm>
              <a:off x="4015097" y="1860082"/>
              <a:ext cx="112729" cy="77018"/>
            </a:xfrm>
            <a:custGeom>
              <a:avLst/>
              <a:gdLst/>
              <a:ahLst/>
              <a:cxnLst/>
              <a:rect l="l" t="t" r="r" b="b"/>
              <a:pathLst>
                <a:path w="1127290" h="770178" extrusionOk="0">
                  <a:moveTo>
                    <a:pt x="1127291" y="650792"/>
                  </a:moveTo>
                  <a:lnTo>
                    <a:pt x="0" y="0"/>
                  </a:lnTo>
                  <a:lnTo>
                    <a:pt x="0" y="119387"/>
                  </a:lnTo>
                  <a:lnTo>
                    <a:pt x="1127291" y="770178"/>
                  </a:lnTo>
                  <a:lnTo>
                    <a:pt x="1127291" y="65079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89;p46">
              <a:extLst>
                <a:ext uri="{FF2B5EF4-FFF2-40B4-BE49-F238E27FC236}">
                  <a16:creationId xmlns:a16="http://schemas.microsoft.com/office/drawing/2014/main" id="{F461DF70-7D5E-4084-899F-6E749BB03645}"/>
                </a:ext>
              </a:extLst>
            </p:cNvPr>
            <p:cNvSpPr/>
            <p:nvPr/>
          </p:nvSpPr>
          <p:spPr>
            <a:xfrm>
              <a:off x="3991312" y="1870197"/>
              <a:ext cx="136584" cy="90752"/>
            </a:xfrm>
            <a:custGeom>
              <a:avLst/>
              <a:gdLst/>
              <a:ahLst/>
              <a:cxnLst/>
              <a:rect l="l" t="t" r="r" b="b"/>
              <a:pathLst>
                <a:path w="1365842" h="907518" extrusionOk="0">
                  <a:moveTo>
                    <a:pt x="1365842" y="788132"/>
                  </a:moveTo>
                  <a:lnTo>
                    <a:pt x="0" y="0"/>
                  </a:lnTo>
                  <a:lnTo>
                    <a:pt x="0" y="119387"/>
                  </a:lnTo>
                  <a:lnTo>
                    <a:pt x="1365842" y="907518"/>
                  </a:lnTo>
                  <a:lnTo>
                    <a:pt x="1365842" y="78813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90;p46">
              <a:extLst>
                <a:ext uri="{FF2B5EF4-FFF2-40B4-BE49-F238E27FC236}">
                  <a16:creationId xmlns:a16="http://schemas.microsoft.com/office/drawing/2014/main" id="{1A698114-B780-4720-96EB-BF6F13C48EE1}"/>
                </a:ext>
              </a:extLst>
            </p:cNvPr>
            <p:cNvSpPr/>
            <p:nvPr/>
          </p:nvSpPr>
          <p:spPr>
            <a:xfrm>
              <a:off x="4141801" y="1908579"/>
              <a:ext cx="30312" cy="44115"/>
            </a:xfrm>
            <a:custGeom>
              <a:avLst/>
              <a:gdLst/>
              <a:ahLst/>
              <a:cxnLst/>
              <a:rect l="l" t="t" r="r" b="b"/>
              <a:pathLst>
                <a:path w="303121" h="441146" extrusionOk="0">
                  <a:moveTo>
                    <a:pt x="0" y="133053"/>
                  </a:moveTo>
                  <a:cubicBezTo>
                    <a:pt x="0" y="245258"/>
                    <a:pt x="68158" y="374519"/>
                    <a:pt x="151561" y="422992"/>
                  </a:cubicBezTo>
                  <a:cubicBezTo>
                    <a:pt x="234964" y="471465"/>
                    <a:pt x="303122" y="419401"/>
                    <a:pt x="303122" y="308093"/>
                  </a:cubicBezTo>
                  <a:cubicBezTo>
                    <a:pt x="303122" y="195888"/>
                    <a:pt x="234964" y="66627"/>
                    <a:pt x="151561" y="18154"/>
                  </a:cubicBezTo>
                  <a:cubicBezTo>
                    <a:pt x="67261" y="-30319"/>
                    <a:pt x="0" y="21745"/>
                    <a:pt x="0" y="1330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91;p46">
              <a:extLst>
                <a:ext uri="{FF2B5EF4-FFF2-40B4-BE49-F238E27FC236}">
                  <a16:creationId xmlns:a16="http://schemas.microsoft.com/office/drawing/2014/main" id="{A67BC689-D2B3-4B1A-AF2E-A2F0D8A43AD2}"/>
                </a:ext>
              </a:extLst>
            </p:cNvPr>
            <p:cNvSpPr/>
            <p:nvPr/>
          </p:nvSpPr>
          <p:spPr>
            <a:xfrm>
              <a:off x="4219951" y="1998292"/>
              <a:ext cx="266891" cy="289849"/>
            </a:xfrm>
            <a:custGeom>
              <a:avLst/>
              <a:gdLst/>
              <a:ahLst/>
              <a:cxnLst/>
              <a:rect l="l" t="t" r="r" b="b"/>
              <a:pathLst>
                <a:path w="2668907" h="2898492" extrusionOk="0">
                  <a:moveTo>
                    <a:pt x="0" y="0"/>
                  </a:moveTo>
                  <a:lnTo>
                    <a:pt x="2668011" y="1540357"/>
                  </a:lnTo>
                  <a:lnTo>
                    <a:pt x="2668908" y="2898492"/>
                  </a:lnTo>
                  <a:lnTo>
                    <a:pt x="235861" y="1493680"/>
                  </a:lnTo>
                  <a:lnTo>
                    <a:pt x="897" y="1565491"/>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92;p46">
              <a:extLst>
                <a:ext uri="{FF2B5EF4-FFF2-40B4-BE49-F238E27FC236}">
                  <a16:creationId xmlns:a16="http://schemas.microsoft.com/office/drawing/2014/main" id="{62889F23-3C9C-47A0-A264-0AF71FDB00A6}"/>
                </a:ext>
              </a:extLst>
            </p:cNvPr>
            <p:cNvSpPr/>
            <p:nvPr/>
          </p:nvSpPr>
          <p:spPr>
            <a:xfrm>
              <a:off x="4408621" y="2137934"/>
              <a:ext cx="100712" cy="95060"/>
            </a:xfrm>
            <a:custGeom>
              <a:avLst/>
              <a:gdLst/>
              <a:ahLst/>
              <a:cxnLst/>
              <a:rect l="l" t="t" r="r" b="b"/>
              <a:pathLst>
                <a:path w="1007118" h="950604" extrusionOk="0">
                  <a:moveTo>
                    <a:pt x="0" y="368931"/>
                  </a:moveTo>
                  <a:lnTo>
                    <a:pt x="0" y="0"/>
                  </a:lnTo>
                  <a:lnTo>
                    <a:pt x="1007118" y="581673"/>
                  </a:lnTo>
                  <a:lnTo>
                    <a:pt x="1007118" y="950605"/>
                  </a:lnTo>
                  <a:lnTo>
                    <a:pt x="0" y="368931"/>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93;p46">
              <a:extLst>
                <a:ext uri="{FF2B5EF4-FFF2-40B4-BE49-F238E27FC236}">
                  <a16:creationId xmlns:a16="http://schemas.microsoft.com/office/drawing/2014/main" id="{928FCDF9-4837-4A9F-9B5C-AE7EBBFBB378}"/>
                </a:ext>
              </a:extLst>
            </p:cNvPr>
            <p:cNvSpPr/>
            <p:nvPr/>
          </p:nvSpPr>
          <p:spPr>
            <a:xfrm>
              <a:off x="4288355" y="2070709"/>
              <a:ext cx="58472" cy="45690"/>
            </a:xfrm>
            <a:custGeom>
              <a:avLst/>
              <a:gdLst/>
              <a:ahLst/>
              <a:cxnLst/>
              <a:rect l="l" t="t" r="r" b="b"/>
              <a:pathLst>
                <a:path w="584720" h="456901" extrusionOk="0">
                  <a:moveTo>
                    <a:pt x="0" y="0"/>
                  </a:moveTo>
                  <a:lnTo>
                    <a:pt x="584721" y="337514"/>
                  </a:lnTo>
                  <a:lnTo>
                    <a:pt x="584721" y="456901"/>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94;p46">
              <a:extLst>
                <a:ext uri="{FF2B5EF4-FFF2-40B4-BE49-F238E27FC236}">
                  <a16:creationId xmlns:a16="http://schemas.microsoft.com/office/drawing/2014/main" id="{72A38246-215C-41AB-B4EF-74667165F23B}"/>
                </a:ext>
              </a:extLst>
            </p:cNvPr>
            <p:cNvSpPr/>
            <p:nvPr/>
          </p:nvSpPr>
          <p:spPr>
            <a:xfrm>
              <a:off x="4288355" y="2094520"/>
              <a:ext cx="105555" cy="72889"/>
            </a:xfrm>
            <a:custGeom>
              <a:avLst/>
              <a:gdLst/>
              <a:ahLst/>
              <a:cxnLst/>
              <a:rect l="l" t="t" r="r" b="b"/>
              <a:pathLst>
                <a:path w="1055546" h="728886" extrusionOk="0">
                  <a:moveTo>
                    <a:pt x="0" y="0"/>
                  </a:moveTo>
                  <a:lnTo>
                    <a:pt x="1055546" y="609500"/>
                  </a:lnTo>
                  <a:lnTo>
                    <a:pt x="1055546" y="728887"/>
                  </a:lnTo>
                  <a:lnTo>
                    <a:pt x="0" y="12028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95;p46">
              <a:extLst>
                <a:ext uri="{FF2B5EF4-FFF2-40B4-BE49-F238E27FC236}">
                  <a16:creationId xmlns:a16="http://schemas.microsoft.com/office/drawing/2014/main" id="{CC5D42B9-DA58-45B5-AEA3-C80AF48410A5}"/>
                </a:ext>
              </a:extLst>
            </p:cNvPr>
            <p:cNvSpPr/>
            <p:nvPr/>
          </p:nvSpPr>
          <p:spPr>
            <a:xfrm>
              <a:off x="4288355" y="2118420"/>
              <a:ext cx="136584" cy="90752"/>
            </a:xfrm>
            <a:custGeom>
              <a:avLst/>
              <a:gdLst/>
              <a:ahLst/>
              <a:cxnLst/>
              <a:rect l="l" t="t" r="r" b="b"/>
              <a:pathLst>
                <a:path w="1365842" h="907518" extrusionOk="0">
                  <a:moveTo>
                    <a:pt x="0" y="0"/>
                  </a:moveTo>
                  <a:lnTo>
                    <a:pt x="1365842" y="788132"/>
                  </a:lnTo>
                  <a:lnTo>
                    <a:pt x="1365842" y="907518"/>
                  </a:lnTo>
                  <a:lnTo>
                    <a:pt x="0" y="11938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96;p46">
              <a:extLst>
                <a:ext uri="{FF2B5EF4-FFF2-40B4-BE49-F238E27FC236}">
                  <a16:creationId xmlns:a16="http://schemas.microsoft.com/office/drawing/2014/main" id="{3FC91898-E344-4104-9010-4885D5735B1D}"/>
                </a:ext>
              </a:extLst>
            </p:cNvPr>
            <p:cNvSpPr/>
            <p:nvPr/>
          </p:nvSpPr>
          <p:spPr>
            <a:xfrm>
              <a:off x="4243825" y="2044090"/>
              <a:ext cx="30312" cy="44141"/>
            </a:xfrm>
            <a:custGeom>
              <a:avLst/>
              <a:gdLst/>
              <a:ahLst/>
              <a:cxnLst/>
              <a:rect l="l" t="t" r="r" b="b"/>
              <a:pathLst>
                <a:path w="303121" h="441407" extrusionOk="0">
                  <a:moveTo>
                    <a:pt x="303122" y="308224"/>
                  </a:moveTo>
                  <a:cubicBezTo>
                    <a:pt x="303122" y="420430"/>
                    <a:pt x="235861" y="471595"/>
                    <a:pt x="151561" y="423122"/>
                  </a:cubicBezTo>
                  <a:cubicBezTo>
                    <a:pt x="68157" y="374649"/>
                    <a:pt x="0" y="244491"/>
                    <a:pt x="0" y="133183"/>
                  </a:cubicBezTo>
                  <a:cubicBezTo>
                    <a:pt x="0" y="20978"/>
                    <a:pt x="67261" y="-30188"/>
                    <a:pt x="151561" y="18285"/>
                  </a:cubicBezTo>
                  <a:cubicBezTo>
                    <a:pt x="234964" y="66758"/>
                    <a:pt x="302225" y="196916"/>
                    <a:pt x="303122" y="3082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97;p46">
              <a:extLst>
                <a:ext uri="{FF2B5EF4-FFF2-40B4-BE49-F238E27FC236}">
                  <a16:creationId xmlns:a16="http://schemas.microsoft.com/office/drawing/2014/main" id="{F184D8A1-1FFD-42FD-8F12-6F6DB6917FF8}"/>
                </a:ext>
              </a:extLst>
            </p:cNvPr>
            <p:cNvSpPr/>
            <p:nvPr/>
          </p:nvSpPr>
          <p:spPr>
            <a:xfrm>
              <a:off x="4037451" y="1690900"/>
              <a:ext cx="70758" cy="120553"/>
            </a:xfrm>
            <a:custGeom>
              <a:avLst/>
              <a:gdLst/>
              <a:ahLst/>
              <a:cxnLst/>
              <a:rect l="l" t="t" r="r" b="b"/>
              <a:pathLst>
                <a:path w="707583" h="1205535" extrusionOk="0">
                  <a:moveTo>
                    <a:pt x="383835" y="350979"/>
                  </a:moveTo>
                  <a:lnTo>
                    <a:pt x="0" y="129261"/>
                  </a:lnTo>
                  <a:lnTo>
                    <a:pt x="0" y="0"/>
                  </a:lnTo>
                  <a:lnTo>
                    <a:pt x="383835" y="221718"/>
                  </a:lnTo>
                  <a:cubicBezTo>
                    <a:pt x="415223" y="239671"/>
                    <a:pt x="460961" y="276474"/>
                    <a:pt x="499524" y="333026"/>
                  </a:cubicBezTo>
                  <a:cubicBezTo>
                    <a:pt x="541674" y="393168"/>
                    <a:pt x="571268" y="469468"/>
                    <a:pt x="571268" y="552051"/>
                  </a:cubicBezTo>
                  <a:cubicBezTo>
                    <a:pt x="571268" y="643611"/>
                    <a:pt x="547951" y="695674"/>
                    <a:pt x="504008" y="710036"/>
                  </a:cubicBezTo>
                  <a:cubicBezTo>
                    <a:pt x="462754" y="723501"/>
                    <a:pt x="413430" y="700162"/>
                    <a:pt x="383835" y="683107"/>
                  </a:cubicBezTo>
                  <a:lnTo>
                    <a:pt x="225996" y="591547"/>
                  </a:lnTo>
                  <a:lnTo>
                    <a:pt x="225099" y="590650"/>
                  </a:lnTo>
                  <a:cubicBezTo>
                    <a:pt x="211647" y="582571"/>
                    <a:pt x="190124" y="574492"/>
                    <a:pt x="173084" y="579878"/>
                  </a:cubicBezTo>
                  <a:cubicBezTo>
                    <a:pt x="158736" y="584366"/>
                    <a:pt x="143490" y="597831"/>
                    <a:pt x="143490" y="648997"/>
                  </a:cubicBezTo>
                  <a:cubicBezTo>
                    <a:pt x="143490" y="700162"/>
                    <a:pt x="159632" y="730682"/>
                    <a:pt x="172188" y="749533"/>
                  </a:cubicBezTo>
                  <a:cubicBezTo>
                    <a:pt x="188330" y="772872"/>
                    <a:pt x="209854" y="789029"/>
                    <a:pt x="223306" y="796210"/>
                  </a:cubicBezTo>
                  <a:lnTo>
                    <a:pt x="225099" y="797108"/>
                  </a:lnTo>
                  <a:lnTo>
                    <a:pt x="707584" y="1076275"/>
                  </a:lnTo>
                  <a:lnTo>
                    <a:pt x="707584" y="1205536"/>
                  </a:lnTo>
                  <a:lnTo>
                    <a:pt x="227790" y="928164"/>
                  </a:lnTo>
                  <a:cubicBezTo>
                    <a:pt x="194608" y="911109"/>
                    <a:pt x="147077" y="874305"/>
                    <a:pt x="105824" y="816856"/>
                  </a:cubicBezTo>
                  <a:cubicBezTo>
                    <a:pt x="60983" y="753123"/>
                    <a:pt x="30492" y="673233"/>
                    <a:pt x="30492" y="584366"/>
                  </a:cubicBezTo>
                  <a:cubicBezTo>
                    <a:pt x="30492" y="495499"/>
                    <a:pt x="60983" y="450617"/>
                    <a:pt x="104927" y="438050"/>
                  </a:cubicBezTo>
                  <a:cubicBezTo>
                    <a:pt x="146180" y="426381"/>
                    <a:pt x="193711" y="443436"/>
                    <a:pt x="226893" y="463184"/>
                  </a:cubicBezTo>
                  <a:lnTo>
                    <a:pt x="382938" y="553846"/>
                  </a:lnTo>
                  <a:cubicBezTo>
                    <a:pt x="405358" y="567311"/>
                    <a:pt x="422398" y="572697"/>
                    <a:pt x="434056" y="569106"/>
                  </a:cubicBezTo>
                  <a:cubicBezTo>
                    <a:pt x="443024" y="566413"/>
                    <a:pt x="459167" y="553846"/>
                    <a:pt x="459167" y="488318"/>
                  </a:cubicBezTo>
                  <a:cubicBezTo>
                    <a:pt x="459167" y="445231"/>
                    <a:pt x="445715" y="417404"/>
                    <a:pt x="432263" y="399452"/>
                  </a:cubicBezTo>
                  <a:cubicBezTo>
                    <a:pt x="417017" y="375215"/>
                    <a:pt x="397287" y="358160"/>
                    <a:pt x="383835" y="35097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898;p46">
              <a:extLst>
                <a:ext uri="{FF2B5EF4-FFF2-40B4-BE49-F238E27FC236}">
                  <a16:creationId xmlns:a16="http://schemas.microsoft.com/office/drawing/2014/main" id="{C28D98E3-95B6-4506-A229-EB5BB0F3A136}"/>
                </a:ext>
              </a:extLst>
            </p:cNvPr>
            <p:cNvSpPr/>
            <p:nvPr/>
          </p:nvSpPr>
          <p:spPr>
            <a:xfrm>
              <a:off x="4014292" y="1669586"/>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899;p46">
              <a:extLst>
                <a:ext uri="{FF2B5EF4-FFF2-40B4-BE49-F238E27FC236}">
                  <a16:creationId xmlns:a16="http://schemas.microsoft.com/office/drawing/2014/main" id="{2AA45C9B-1938-42DF-B80C-671B03BC174A}"/>
                </a:ext>
              </a:extLst>
            </p:cNvPr>
            <p:cNvSpPr/>
            <p:nvPr/>
          </p:nvSpPr>
          <p:spPr>
            <a:xfrm>
              <a:off x="4097450" y="1784165"/>
              <a:ext cx="30312" cy="45529"/>
            </a:xfrm>
            <a:custGeom>
              <a:avLst/>
              <a:gdLst/>
              <a:ahLst/>
              <a:cxnLst/>
              <a:rect l="l" t="t" r="r" b="b"/>
              <a:pathLst>
                <a:path w="303121" h="455290" extrusionOk="0">
                  <a:moveTo>
                    <a:pt x="303122" y="315166"/>
                  </a:moveTo>
                  <a:cubicBezTo>
                    <a:pt x="303122" y="430962"/>
                    <a:pt x="234964" y="485718"/>
                    <a:pt x="151561" y="438143"/>
                  </a:cubicBezTo>
                  <a:cubicBezTo>
                    <a:pt x="68158" y="389670"/>
                    <a:pt x="0" y="256819"/>
                    <a:pt x="0" y="140125"/>
                  </a:cubicBezTo>
                  <a:cubicBezTo>
                    <a:pt x="0" y="24329"/>
                    <a:pt x="68158" y="-30427"/>
                    <a:pt x="151561" y="17148"/>
                  </a:cubicBezTo>
                  <a:cubicBezTo>
                    <a:pt x="234964" y="65620"/>
                    <a:pt x="303122" y="199369"/>
                    <a:pt x="303122" y="31516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900;p46">
              <a:extLst>
                <a:ext uri="{FF2B5EF4-FFF2-40B4-BE49-F238E27FC236}">
                  <a16:creationId xmlns:a16="http://schemas.microsoft.com/office/drawing/2014/main" id="{98F8C018-411B-4A4B-A821-86665C623629}"/>
                </a:ext>
              </a:extLst>
            </p:cNvPr>
            <p:cNvSpPr/>
            <p:nvPr/>
          </p:nvSpPr>
          <p:spPr>
            <a:xfrm>
              <a:off x="4179263" y="2187131"/>
              <a:ext cx="48613" cy="64577"/>
            </a:xfrm>
            <a:custGeom>
              <a:avLst/>
              <a:gdLst/>
              <a:ahLst/>
              <a:cxnLst/>
              <a:rect l="l" t="t" r="r" b="b"/>
              <a:pathLst>
                <a:path w="486133" h="645773" extrusionOk="0">
                  <a:moveTo>
                    <a:pt x="243067" y="645774"/>
                  </a:moveTo>
                  <a:cubicBezTo>
                    <a:pt x="-231346" y="34479"/>
                    <a:pt x="112132" y="-185444"/>
                    <a:pt x="243067" y="171818"/>
                  </a:cubicBezTo>
                  <a:cubicBezTo>
                    <a:pt x="374001" y="-34640"/>
                    <a:pt x="717479" y="582939"/>
                    <a:pt x="243067" y="645774"/>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1876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 Authentication</a:t>
            </a:r>
          </a:p>
        </p:txBody>
      </p:sp>
      <p:sp>
        <p:nvSpPr>
          <p:cNvPr id="163" name="Google Shape;163;p16"/>
          <p:cNvSpPr txBox="1">
            <a:spLocks noGrp="1"/>
          </p:cNvSpPr>
          <p:nvPr>
            <p:ph type="body" idx="1"/>
          </p:nvPr>
        </p:nvSpPr>
        <p:spPr>
          <a:xfrm>
            <a:off x="182351" y="1418733"/>
            <a:ext cx="5424575"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-The principle of authentication in eCommerce security requires that both the seller and the buyer should be real. They should be who they say they are. </a:t>
            </a:r>
          </a:p>
          <a:p>
            <a:pPr marL="533400" lvl="1" indent="0" algn="just">
              <a:spcBef>
                <a:spcPts val="0"/>
              </a:spcBef>
              <a:buNone/>
            </a:pPr>
            <a:r>
              <a:rPr lang="en-US" sz="1600" dirty="0"/>
              <a:t>+The business should prove that it is real, deals with genuine items or services, and delivers what it promises. </a:t>
            </a:r>
          </a:p>
          <a:p>
            <a:pPr marL="533400" lvl="1" indent="0" algn="just">
              <a:spcBef>
                <a:spcPts val="0"/>
              </a:spcBef>
              <a:buNone/>
            </a:pPr>
            <a:r>
              <a:rPr lang="en-US" sz="1600" dirty="0"/>
              <a:t>+The clients should also give their proof of identity to make the seller feel secure about the online transactions. It is possible to ensure authentication and identification. If you are unable to do so, hiring an expert will help a lot. </a:t>
            </a: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29" name="Grupo 19">
            <a:extLst>
              <a:ext uri="{FF2B5EF4-FFF2-40B4-BE49-F238E27FC236}">
                <a16:creationId xmlns:a16="http://schemas.microsoft.com/office/drawing/2014/main" id="{15256B73-3824-434E-80D6-D903C67A59F6}"/>
              </a:ext>
            </a:extLst>
          </p:cNvPr>
          <p:cNvGrpSpPr/>
          <p:nvPr/>
        </p:nvGrpSpPr>
        <p:grpSpPr>
          <a:xfrm>
            <a:off x="6042897" y="1247301"/>
            <a:ext cx="2802609" cy="3033899"/>
            <a:chOff x="2444640" y="4131437"/>
            <a:chExt cx="710356" cy="684016"/>
          </a:xfrm>
        </p:grpSpPr>
        <p:sp>
          <p:nvSpPr>
            <p:cNvPr id="30" name="Google Shape;1246;p46">
              <a:extLst>
                <a:ext uri="{FF2B5EF4-FFF2-40B4-BE49-F238E27FC236}">
                  <a16:creationId xmlns:a16="http://schemas.microsoft.com/office/drawing/2014/main" id="{01AFD124-2A1F-4952-B234-63E4D105DF04}"/>
                </a:ext>
              </a:extLst>
            </p:cNvPr>
            <p:cNvSpPr/>
            <p:nvPr/>
          </p:nvSpPr>
          <p:spPr>
            <a:xfrm>
              <a:off x="2739069" y="4133604"/>
              <a:ext cx="330621" cy="496759"/>
            </a:xfrm>
            <a:custGeom>
              <a:avLst/>
              <a:gdLst/>
              <a:ahLst/>
              <a:cxnLst/>
              <a:rect l="l" t="t" r="r" b="b"/>
              <a:pathLst>
                <a:path w="3306210" h="4967593" extrusionOk="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47;p46">
              <a:extLst>
                <a:ext uri="{FF2B5EF4-FFF2-40B4-BE49-F238E27FC236}">
                  <a16:creationId xmlns:a16="http://schemas.microsoft.com/office/drawing/2014/main" id="{D97972DC-133D-46B4-AF9D-0178EE3C8499}"/>
                </a:ext>
              </a:extLst>
            </p:cNvPr>
            <p:cNvSpPr/>
            <p:nvPr/>
          </p:nvSpPr>
          <p:spPr>
            <a:xfrm>
              <a:off x="2664128" y="4191909"/>
              <a:ext cx="165449" cy="248292"/>
            </a:xfrm>
            <a:custGeom>
              <a:avLst/>
              <a:gdLst/>
              <a:ahLst/>
              <a:cxnLst/>
              <a:rect l="l" t="t" r="r" b="b"/>
              <a:pathLst>
                <a:path w="1654488" h="2482919" extrusionOk="0">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48;p46">
              <a:extLst>
                <a:ext uri="{FF2B5EF4-FFF2-40B4-BE49-F238E27FC236}">
                  <a16:creationId xmlns:a16="http://schemas.microsoft.com/office/drawing/2014/main" id="{82688976-E45E-41CD-9D99-45D2E566575B}"/>
                </a:ext>
              </a:extLst>
            </p:cNvPr>
            <p:cNvSpPr/>
            <p:nvPr/>
          </p:nvSpPr>
          <p:spPr>
            <a:xfrm>
              <a:off x="2700909" y="4179300"/>
              <a:ext cx="330662" cy="477558"/>
            </a:xfrm>
            <a:custGeom>
              <a:avLst/>
              <a:gdLst/>
              <a:ahLst/>
              <a:cxnLst/>
              <a:rect l="l" t="t" r="r" b="b"/>
              <a:pathLst>
                <a:path w="3306620" h="4775580" extrusionOk="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249;p46">
              <a:extLst>
                <a:ext uri="{FF2B5EF4-FFF2-40B4-BE49-F238E27FC236}">
                  <a16:creationId xmlns:a16="http://schemas.microsoft.com/office/drawing/2014/main" id="{758A5CB9-89E5-4045-BB5B-E5C88C042C6A}"/>
                </a:ext>
              </a:extLst>
            </p:cNvPr>
            <p:cNvSpPr/>
            <p:nvPr/>
          </p:nvSpPr>
          <p:spPr>
            <a:xfrm>
              <a:off x="2473788" y="4131437"/>
              <a:ext cx="274549" cy="323609"/>
            </a:xfrm>
            <a:custGeom>
              <a:avLst/>
              <a:gdLst/>
              <a:ahLst/>
              <a:cxnLst/>
              <a:rect l="l" t="t" r="r" b="b"/>
              <a:pathLst>
                <a:path w="2745492" h="3236089" extrusionOk="0">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250;p46">
              <a:extLst>
                <a:ext uri="{FF2B5EF4-FFF2-40B4-BE49-F238E27FC236}">
                  <a16:creationId xmlns:a16="http://schemas.microsoft.com/office/drawing/2014/main" id="{4D238195-61C3-432B-8B65-3A2B90540D9E}"/>
                </a:ext>
              </a:extLst>
            </p:cNvPr>
            <p:cNvSpPr/>
            <p:nvPr/>
          </p:nvSpPr>
          <p:spPr>
            <a:xfrm>
              <a:off x="2444640" y="414828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251;p46">
              <a:extLst>
                <a:ext uri="{FF2B5EF4-FFF2-40B4-BE49-F238E27FC236}">
                  <a16:creationId xmlns:a16="http://schemas.microsoft.com/office/drawing/2014/main" id="{573A1D1D-E9C8-427D-AE4A-37B1B6C87973}"/>
                </a:ext>
              </a:extLst>
            </p:cNvPr>
            <p:cNvSpPr/>
            <p:nvPr/>
          </p:nvSpPr>
          <p:spPr>
            <a:xfrm>
              <a:off x="2617049" y="4248978"/>
              <a:ext cx="60130" cy="47258"/>
            </a:xfrm>
            <a:custGeom>
              <a:avLst/>
              <a:gdLst/>
              <a:ahLst/>
              <a:cxnLst/>
              <a:rect l="l" t="t" r="r" b="b"/>
              <a:pathLst>
                <a:path w="601296" h="472583" extrusionOk="0">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52;p46">
              <a:extLst>
                <a:ext uri="{FF2B5EF4-FFF2-40B4-BE49-F238E27FC236}">
                  <a16:creationId xmlns:a16="http://schemas.microsoft.com/office/drawing/2014/main" id="{C7652EA2-0FF1-45D2-9E03-490E041C8933}"/>
                </a:ext>
              </a:extLst>
            </p:cNvPr>
            <p:cNvSpPr/>
            <p:nvPr/>
          </p:nvSpPr>
          <p:spPr>
            <a:xfrm>
              <a:off x="2561510" y="4241982"/>
              <a:ext cx="115925" cy="79471"/>
            </a:xfrm>
            <a:custGeom>
              <a:avLst/>
              <a:gdLst/>
              <a:ahLst/>
              <a:cxnLst/>
              <a:rect l="l" t="t" r="r" b="b"/>
              <a:pathLst>
                <a:path w="1159248" h="794715" extrusionOk="0">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53;p46">
              <a:extLst>
                <a:ext uri="{FF2B5EF4-FFF2-40B4-BE49-F238E27FC236}">
                  <a16:creationId xmlns:a16="http://schemas.microsoft.com/office/drawing/2014/main" id="{E9B87043-3E18-4AEC-A335-BCCA69F79D6A}"/>
                </a:ext>
              </a:extLst>
            </p:cNvPr>
            <p:cNvSpPr/>
            <p:nvPr/>
          </p:nvSpPr>
          <p:spPr>
            <a:xfrm>
              <a:off x="2537051" y="4252936"/>
              <a:ext cx="140456" cy="93686"/>
            </a:xfrm>
            <a:custGeom>
              <a:avLst/>
              <a:gdLst/>
              <a:ahLst/>
              <a:cxnLst/>
              <a:rect l="l" t="t" r="r" b="b"/>
              <a:pathLst>
                <a:path w="1404563" h="936860" extrusionOk="0">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54;p46">
              <a:extLst>
                <a:ext uri="{FF2B5EF4-FFF2-40B4-BE49-F238E27FC236}">
                  <a16:creationId xmlns:a16="http://schemas.microsoft.com/office/drawing/2014/main" id="{92EAE744-5014-4D87-BCAD-6E0FDED31A42}"/>
                </a:ext>
              </a:extLst>
            </p:cNvPr>
            <p:cNvSpPr/>
            <p:nvPr/>
          </p:nvSpPr>
          <p:spPr>
            <a:xfrm>
              <a:off x="2691806" y="4291056"/>
              <a:ext cx="31172" cy="46399"/>
            </a:xfrm>
            <a:custGeom>
              <a:avLst/>
              <a:gdLst/>
              <a:ahLst/>
              <a:cxnLst/>
              <a:rect l="l" t="t" r="r" b="b"/>
              <a:pathLst>
                <a:path w="311715" h="463988" extrusionOk="0">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55;p46">
              <a:extLst>
                <a:ext uri="{FF2B5EF4-FFF2-40B4-BE49-F238E27FC236}">
                  <a16:creationId xmlns:a16="http://schemas.microsoft.com/office/drawing/2014/main" id="{72CE251E-8A42-4872-82F5-AFCA17EEB9E2}"/>
                </a:ext>
              </a:extLst>
            </p:cNvPr>
            <p:cNvSpPr/>
            <p:nvPr/>
          </p:nvSpPr>
          <p:spPr>
            <a:xfrm>
              <a:off x="2857411" y="4510291"/>
              <a:ext cx="274549" cy="301733"/>
            </a:xfrm>
            <a:custGeom>
              <a:avLst/>
              <a:gdLst/>
              <a:ahLst/>
              <a:cxnLst/>
              <a:rect l="l" t="t" r="r" b="b"/>
              <a:pathLst>
                <a:path w="2745492" h="3017335" extrusionOk="0">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56;p46">
              <a:extLst>
                <a:ext uri="{FF2B5EF4-FFF2-40B4-BE49-F238E27FC236}">
                  <a16:creationId xmlns:a16="http://schemas.microsoft.com/office/drawing/2014/main" id="{A2B88516-2FDA-4E9D-BD83-29AFE62795FF}"/>
                </a:ext>
              </a:extLst>
            </p:cNvPr>
            <p:cNvSpPr/>
            <p:nvPr/>
          </p:nvSpPr>
          <p:spPr>
            <a:xfrm>
              <a:off x="3051429" y="465480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57;p46">
              <a:extLst>
                <a:ext uri="{FF2B5EF4-FFF2-40B4-BE49-F238E27FC236}">
                  <a16:creationId xmlns:a16="http://schemas.microsoft.com/office/drawing/2014/main" id="{A8A668C1-41C3-43B7-BBE8-EE83974D1278}"/>
                </a:ext>
              </a:extLst>
            </p:cNvPr>
            <p:cNvSpPr/>
            <p:nvPr/>
          </p:nvSpPr>
          <p:spPr>
            <a:xfrm>
              <a:off x="2927846" y="4585768"/>
              <a:ext cx="60130" cy="47258"/>
            </a:xfrm>
            <a:custGeom>
              <a:avLst/>
              <a:gdLst/>
              <a:ahLst/>
              <a:cxnLst/>
              <a:rect l="l" t="t" r="r" b="b"/>
              <a:pathLst>
                <a:path w="601297" h="472583" extrusionOk="0">
                  <a:moveTo>
                    <a:pt x="0" y="0"/>
                  </a:moveTo>
                  <a:lnTo>
                    <a:pt x="601297" y="347054"/>
                  </a:lnTo>
                  <a:lnTo>
                    <a:pt x="601297" y="472583"/>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58;p46">
              <a:extLst>
                <a:ext uri="{FF2B5EF4-FFF2-40B4-BE49-F238E27FC236}">
                  <a16:creationId xmlns:a16="http://schemas.microsoft.com/office/drawing/2014/main" id="{D5C115B0-D220-4B72-B2B9-7C640EC1D027}"/>
                </a:ext>
              </a:extLst>
            </p:cNvPr>
            <p:cNvSpPr/>
            <p:nvPr/>
          </p:nvSpPr>
          <p:spPr>
            <a:xfrm>
              <a:off x="2927846" y="4610804"/>
              <a:ext cx="108547" cy="75226"/>
            </a:xfrm>
            <a:custGeom>
              <a:avLst/>
              <a:gdLst/>
              <a:ahLst/>
              <a:cxnLst/>
              <a:rect l="l" t="t" r="r" b="b"/>
              <a:pathLst>
                <a:path w="1085470" h="752257" extrusionOk="0">
                  <a:moveTo>
                    <a:pt x="0" y="0"/>
                  </a:moveTo>
                  <a:lnTo>
                    <a:pt x="1085470" y="626727"/>
                  </a:lnTo>
                  <a:lnTo>
                    <a:pt x="1085470" y="752257"/>
                  </a:lnTo>
                  <a:lnTo>
                    <a:pt x="0" y="12645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59;p46">
              <a:extLst>
                <a:ext uri="{FF2B5EF4-FFF2-40B4-BE49-F238E27FC236}">
                  <a16:creationId xmlns:a16="http://schemas.microsoft.com/office/drawing/2014/main" id="{10C9C5CD-AEA7-472F-A0D4-098C55A1FC97}"/>
                </a:ext>
              </a:extLst>
            </p:cNvPr>
            <p:cNvSpPr/>
            <p:nvPr/>
          </p:nvSpPr>
          <p:spPr>
            <a:xfrm>
              <a:off x="2927846" y="4635932"/>
              <a:ext cx="140456" cy="93686"/>
            </a:xfrm>
            <a:custGeom>
              <a:avLst/>
              <a:gdLst/>
              <a:ahLst/>
              <a:cxnLst/>
              <a:rect l="l" t="t" r="r" b="b"/>
              <a:pathLst>
                <a:path w="1404563" h="936860" extrusionOk="0">
                  <a:moveTo>
                    <a:pt x="0" y="0"/>
                  </a:moveTo>
                  <a:lnTo>
                    <a:pt x="1404563" y="811330"/>
                  </a:lnTo>
                  <a:lnTo>
                    <a:pt x="1404563" y="936860"/>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60;p46">
              <a:extLst>
                <a:ext uri="{FF2B5EF4-FFF2-40B4-BE49-F238E27FC236}">
                  <a16:creationId xmlns:a16="http://schemas.microsoft.com/office/drawing/2014/main" id="{89C4BB24-0BF9-4507-A508-F7B06284796B}"/>
                </a:ext>
              </a:extLst>
            </p:cNvPr>
            <p:cNvSpPr/>
            <p:nvPr/>
          </p:nvSpPr>
          <p:spPr>
            <a:xfrm>
              <a:off x="2881962" y="4558169"/>
              <a:ext cx="31172" cy="46399"/>
            </a:xfrm>
            <a:custGeom>
              <a:avLst/>
              <a:gdLst/>
              <a:ahLst/>
              <a:cxnLst/>
              <a:rect l="l" t="t" r="r" b="b"/>
              <a:pathLst>
                <a:path w="311715" h="463988" extrusionOk="0">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61;p46">
              <a:extLst>
                <a:ext uri="{FF2B5EF4-FFF2-40B4-BE49-F238E27FC236}">
                  <a16:creationId xmlns:a16="http://schemas.microsoft.com/office/drawing/2014/main" id="{C7A399CF-6971-4B9D-8C3C-F1345FEC2D86}"/>
                </a:ext>
              </a:extLst>
            </p:cNvPr>
            <p:cNvSpPr/>
            <p:nvPr/>
          </p:nvSpPr>
          <p:spPr>
            <a:xfrm>
              <a:off x="2664956" y="4439601"/>
              <a:ext cx="154567" cy="375852"/>
            </a:xfrm>
            <a:custGeom>
              <a:avLst/>
              <a:gdLst/>
              <a:ahLst/>
              <a:cxnLst/>
              <a:rect l="l" t="t" r="r" b="b"/>
              <a:pathLst>
                <a:path w="1545665" h="3758516" extrusionOk="0">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62;p46">
              <a:extLst>
                <a:ext uri="{FF2B5EF4-FFF2-40B4-BE49-F238E27FC236}">
                  <a16:creationId xmlns:a16="http://schemas.microsoft.com/office/drawing/2014/main" id="{4E2DAFA4-706D-499D-AC2F-A76B5CAC04E2}"/>
                </a:ext>
              </a:extLst>
            </p:cNvPr>
            <p:cNvSpPr/>
            <p:nvPr/>
          </p:nvSpPr>
          <p:spPr>
            <a:xfrm>
              <a:off x="2680128" y="4609239"/>
              <a:ext cx="124133" cy="84271"/>
            </a:xfrm>
            <a:custGeom>
              <a:avLst/>
              <a:gdLst/>
              <a:ahLst/>
              <a:cxnLst/>
              <a:rect l="l" t="t" r="r" b="b"/>
              <a:pathLst>
                <a:path w="1241327" h="842712" extrusionOk="0">
                  <a:moveTo>
                    <a:pt x="0" y="0"/>
                  </a:moveTo>
                  <a:lnTo>
                    <a:pt x="1241328" y="717182"/>
                  </a:lnTo>
                  <a:lnTo>
                    <a:pt x="1241328" y="842712"/>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63;p46">
              <a:extLst>
                <a:ext uri="{FF2B5EF4-FFF2-40B4-BE49-F238E27FC236}">
                  <a16:creationId xmlns:a16="http://schemas.microsoft.com/office/drawing/2014/main" id="{02210A35-3FE6-4D96-8B3D-2595E28FCC67}"/>
                </a:ext>
              </a:extLst>
            </p:cNvPr>
            <p:cNvSpPr/>
            <p:nvPr/>
          </p:nvSpPr>
          <p:spPr>
            <a:xfrm>
              <a:off x="2688771" y="4638693"/>
              <a:ext cx="106703" cy="74210"/>
            </a:xfrm>
            <a:custGeom>
              <a:avLst/>
              <a:gdLst/>
              <a:ahLst/>
              <a:cxnLst/>
              <a:rect l="l" t="t" r="r" b="b"/>
              <a:pathLst>
                <a:path w="1067025" h="742103" extrusionOk="0">
                  <a:moveTo>
                    <a:pt x="0" y="0"/>
                  </a:moveTo>
                  <a:lnTo>
                    <a:pt x="1067026" y="616574"/>
                  </a:lnTo>
                  <a:lnTo>
                    <a:pt x="1067026" y="742104"/>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64;p46">
              <a:extLst>
                <a:ext uri="{FF2B5EF4-FFF2-40B4-BE49-F238E27FC236}">
                  <a16:creationId xmlns:a16="http://schemas.microsoft.com/office/drawing/2014/main" id="{8AFC7CFC-B5AC-454D-9525-AABCEDB56BA3}"/>
                </a:ext>
              </a:extLst>
            </p:cNvPr>
            <p:cNvSpPr/>
            <p:nvPr/>
          </p:nvSpPr>
          <p:spPr>
            <a:xfrm>
              <a:off x="2626520" y="4627832"/>
              <a:ext cx="107533" cy="94147"/>
            </a:xfrm>
            <a:custGeom>
              <a:avLst/>
              <a:gdLst/>
              <a:ahLst/>
              <a:cxnLst/>
              <a:rect l="l" t="t" r="r" b="b"/>
              <a:pathLst>
                <a:path w="1075325" h="941475" extrusionOk="0">
                  <a:moveTo>
                    <a:pt x="1075325" y="621189"/>
                  </a:moveTo>
                  <a:lnTo>
                    <a:pt x="0" y="0"/>
                  </a:lnTo>
                  <a:lnTo>
                    <a:pt x="0" y="320286"/>
                  </a:lnTo>
                  <a:lnTo>
                    <a:pt x="1075325" y="941475"/>
                  </a:lnTo>
                  <a:lnTo>
                    <a:pt x="1075325" y="62118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65;p46">
              <a:extLst>
                <a:ext uri="{FF2B5EF4-FFF2-40B4-BE49-F238E27FC236}">
                  <a16:creationId xmlns:a16="http://schemas.microsoft.com/office/drawing/2014/main" id="{D475ED4D-D64E-4420-A301-0524C204818B}"/>
                </a:ext>
              </a:extLst>
            </p:cNvPr>
            <p:cNvSpPr/>
            <p:nvPr/>
          </p:nvSpPr>
          <p:spPr>
            <a:xfrm>
              <a:off x="2723897" y="4514395"/>
              <a:ext cx="35783" cy="54442"/>
            </a:xfrm>
            <a:custGeom>
              <a:avLst/>
              <a:gdLst/>
              <a:ahLst/>
              <a:cxnLst/>
              <a:rect l="l" t="t" r="r" b="b"/>
              <a:pathLst>
                <a:path w="357826" h="544420" extrusionOk="0">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66;p46">
              <a:extLst>
                <a:ext uri="{FF2B5EF4-FFF2-40B4-BE49-F238E27FC236}">
                  <a16:creationId xmlns:a16="http://schemas.microsoft.com/office/drawing/2014/main" id="{1E477CC2-DF0E-4F7E-9B1F-63E2E354CF4C}"/>
                </a:ext>
              </a:extLst>
            </p:cNvPr>
            <p:cNvSpPr/>
            <p:nvPr/>
          </p:nvSpPr>
          <p:spPr>
            <a:xfrm>
              <a:off x="2710345" y="4574041"/>
              <a:ext cx="62967" cy="64421"/>
            </a:xfrm>
            <a:custGeom>
              <a:avLst/>
              <a:gdLst/>
              <a:ahLst/>
              <a:cxnLst/>
              <a:rect l="l" t="t" r="r" b="b"/>
              <a:pathLst>
                <a:path w="629667" h="644208" extrusionOk="0">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67;p46">
              <a:extLst>
                <a:ext uri="{FF2B5EF4-FFF2-40B4-BE49-F238E27FC236}">
                  <a16:creationId xmlns:a16="http://schemas.microsoft.com/office/drawing/2014/main" id="{443C52FF-F3A8-42D3-9B74-1192D8ED16BC}"/>
                </a:ext>
              </a:extLst>
            </p:cNvPr>
            <p:cNvSpPr/>
            <p:nvPr/>
          </p:nvSpPr>
          <p:spPr>
            <a:xfrm>
              <a:off x="2539810" y="4380233"/>
              <a:ext cx="72764" cy="123961"/>
            </a:xfrm>
            <a:custGeom>
              <a:avLst/>
              <a:gdLst/>
              <a:ahLst/>
              <a:cxnLst/>
              <a:rect l="l" t="t" r="r" b="b"/>
              <a:pathLst>
                <a:path w="727642" h="1239608" extrusionOk="0">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68;p46">
              <a:extLst>
                <a:ext uri="{FF2B5EF4-FFF2-40B4-BE49-F238E27FC236}">
                  <a16:creationId xmlns:a16="http://schemas.microsoft.com/office/drawing/2014/main" id="{89CC3B19-78CA-4A92-92D3-E86019DA02DD}"/>
                </a:ext>
              </a:extLst>
            </p:cNvPr>
            <p:cNvSpPr/>
            <p:nvPr/>
          </p:nvSpPr>
          <p:spPr>
            <a:xfrm>
              <a:off x="2515902" y="4358317"/>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269;p46">
              <a:extLst>
                <a:ext uri="{FF2B5EF4-FFF2-40B4-BE49-F238E27FC236}">
                  <a16:creationId xmlns:a16="http://schemas.microsoft.com/office/drawing/2014/main" id="{C0885668-283C-41BD-99EA-47096A081077}"/>
                </a:ext>
              </a:extLst>
            </p:cNvPr>
            <p:cNvSpPr/>
            <p:nvPr/>
          </p:nvSpPr>
          <p:spPr>
            <a:xfrm>
              <a:off x="2601417" y="4476134"/>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91040331"/>
      </p:ext>
    </p:extLst>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1946</TotalTime>
  <Words>2383</Words>
  <Application>Microsoft Office PowerPoint</Application>
  <PresentationFormat>On-screen Show (16:9)</PresentationFormat>
  <Paragraphs>270</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Times New Roman</vt:lpstr>
      <vt:lpstr>Barlow Light</vt:lpstr>
      <vt:lpstr>Calibri</vt:lpstr>
      <vt:lpstr>Arial</vt:lpstr>
      <vt:lpstr>Barlow</vt:lpstr>
      <vt:lpstr>Minola template</vt:lpstr>
      <vt:lpstr>HELLO!</vt:lpstr>
      <vt:lpstr>TEAM PRESENTATION</vt:lpstr>
      <vt:lpstr>SOME OTHER ISSUES ABOUT THE E-COMMERCE PLATFORM</vt:lpstr>
      <vt:lpstr>I.SECURITY AND DATA PROTECTION </vt:lpstr>
      <vt:lpstr>PowerPoint Presentation</vt:lpstr>
      <vt:lpstr>2. ASPECTS OF E-COMMERCE SECURITY</vt:lpstr>
      <vt:lpstr>a. Privacy</vt:lpstr>
      <vt:lpstr>b. Integrity</vt:lpstr>
      <vt:lpstr>c. Authentication</vt:lpstr>
      <vt:lpstr>d. Non-repudiation</vt:lpstr>
      <vt:lpstr>3.SECURITY COMMON ISSUES IN  E-COMMERCE</vt:lpstr>
      <vt:lpstr>SECURITY ISSUES IN E-COMMERCE</vt:lpstr>
      <vt:lpstr>4.E-COMMERCE SECURITY SOLUTIONS</vt:lpstr>
      <vt:lpstr>4.1. Use HTTPS</vt:lpstr>
      <vt:lpstr>4.2.Server security and admin panel</vt:lpstr>
      <vt:lpstr>4.3. Payment system security</vt:lpstr>
      <vt:lpstr>4.4. Use antivirus and malware  (End-point security)</vt:lpstr>
      <vt:lpstr>4.5. Use a Firewall – Web Application Firewall </vt:lpstr>
      <vt:lpstr>4.6.Advanced SSL Certificate (EV SSL)</vt:lpstr>
      <vt:lpstr>4.7. Multi-storey security</vt:lpstr>
      <vt:lpstr>4.8. Backup data</vt:lpstr>
      <vt:lpstr>4.9. Raise security awareness for employees</vt:lpstr>
      <vt:lpstr>4.10. Warning users and partners </vt:lpstr>
      <vt:lpstr>II.Payment System</vt:lpstr>
      <vt:lpstr>PowerPoint Presentation</vt:lpstr>
      <vt:lpstr>1. How to set up e-Commerce payment and how does e-commerce payment work?</vt:lpstr>
      <vt:lpstr>2.Preeminent benefits that eCommerce payment brings</vt:lpstr>
      <vt:lpstr>PowerPoint Presentation</vt:lpstr>
      <vt:lpstr>4.The most popular eCommerce payment methods</vt:lpstr>
      <vt:lpstr>PowerPoint Presentation</vt:lpstr>
      <vt:lpstr>Web Servers</vt:lpstr>
      <vt:lpstr>IV.Software requirement</vt:lpstr>
      <vt:lpstr>IV.Software requirement</vt:lpstr>
      <vt:lpstr>V.System performance optimization</vt:lpstr>
      <vt:lpstr>1) What is eCommerce optimization?</vt:lpstr>
      <vt:lpstr>2) Why is optimize important?</vt:lpstr>
      <vt:lpstr>3) 13 Tips for eCommerce Optimization</vt:lpstr>
      <vt:lpstr>VI.System Upgradation</vt:lpstr>
      <vt:lpstr>1) When To Upgrade Your E-Commerce Platform</vt:lpstr>
      <vt:lpstr>2) What Is An Integrated Solution?</vt:lpstr>
      <vt:lpstr>3) The Benefits Of An Integrated Solution In E-Commerce</vt:lpstr>
      <vt:lpstr>4) Choosing A New Solution</vt:lpstr>
      <vt:lpstr>5) Tip to upgrade your e-commerce website:</vt:lpstr>
      <vt:lpstr>6) Example of upgrading your website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cuong huy</dc:creator>
  <cp:lastModifiedBy>Nguyễn Đan Trường</cp:lastModifiedBy>
  <cp:revision>14</cp:revision>
  <dcterms:modified xsi:type="dcterms:W3CDTF">2021-09-29T08:36:28Z</dcterms:modified>
</cp:coreProperties>
</file>